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402" r:id="rId4"/>
    <p:sldId id="805" r:id="rId5"/>
    <p:sldId id="807" r:id="rId6"/>
    <p:sldId id="808" r:id="rId7"/>
    <p:sldId id="810" r:id="rId8"/>
    <p:sldId id="811" r:id="rId9"/>
    <p:sldId id="82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0" autoAdjust="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3600" y="-6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327A-C130-E444-8EF3-D391D2E7CC67}" type="datetimeFigureOut">
              <a:rPr lang="en-US" smtClean="0"/>
              <a:t>4/26/23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9E76A-AC1E-9B40-BEBD-9507E46F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1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SANE victims 13-17yo – 13% of cases in 2019, 19% in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9E76A-AC1E-9B40-BEBD-9507E46F43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3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8EA09-6957-BB44-8E59-17BF6C0D3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3900C-58AC-5D46-9D9E-AACCD3004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C7EC6-9889-B943-91D3-F8C191AB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33E63-6DD1-AD4E-98EF-2DCAE3339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7A87A-D725-044C-9A24-000C94CD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2097-38CB-7047-9327-66F6175C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472AC1-C9C6-9C4B-AE9C-91B7C3AB0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9E26D-213F-734A-A228-01180524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11E7D-4CD1-B74A-97B0-32B4B83B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4DD2-7604-0F47-A5B0-C10C06AB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0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4032F3-3BF0-C44A-8693-8BC34DE7E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1DDD2-17BD-8C46-AFDF-1F3E95821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CB944-D38F-FF45-B6C3-D58B0CF7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62917-3D31-B44A-8752-B8CCD9AD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C689B-68DD-8B45-AFC8-75D489AA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62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2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7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5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1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88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1E62D-7B42-A449-9603-93EF41B2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4743E-0C54-4441-815B-F840C30D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834B2-19ED-DA4D-9E26-C0AD6879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986C0-9EDA-994D-89E5-DB4A90BB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4BE3C-05E8-2940-89C5-90089578C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8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83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37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85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160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95202" y="727035"/>
            <a:ext cx="6001599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331047" y="1518092"/>
            <a:ext cx="1529909" cy="1529909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5" name="Freeform 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" name="Freeform 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7" name="Group 6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8" name="Freeform 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" name="Freeform 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49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515634"/>
            <a:ext cx="12192000" cy="2342367"/>
          </a:xfrm>
          <a:prstGeom prst="rect">
            <a:avLst/>
          </a:prstGeom>
          <a:solidFill>
            <a:srgbClr val="1B21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49"/>
            <a:endParaRPr lang="en-US" sz="1463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515633"/>
          </a:xfrm>
          <a:prstGeom prst="rect">
            <a:avLst/>
          </a:prstGeom>
        </p:spPr>
        <p:txBody>
          <a:bodyPr anchor="ctr"/>
          <a:lstStyle>
            <a:lvl1pPr algn="ctr">
              <a:defRPr lang="en-US" sz="1138" kern="12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</p:spTree>
    <p:extLst>
      <p:ext uri="{BB962C8B-B14F-4D97-AF65-F5344CB8AC3E}">
        <p14:creationId xmlns:p14="http://schemas.microsoft.com/office/powerpoint/2010/main" val="117235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</p:spTree>
    <p:extLst>
      <p:ext uri="{BB962C8B-B14F-4D97-AF65-F5344CB8AC3E}">
        <p14:creationId xmlns:p14="http://schemas.microsoft.com/office/powerpoint/2010/main" val="1322273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581444"/>
            <a:ext cx="12192000" cy="2660356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58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Imag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891" cy="4874895"/>
          </a:xfrm>
          <a:prstGeom prst="rect">
            <a:avLst/>
          </a:prstGeom>
        </p:spPr>
        <p:txBody>
          <a:bodyPr anchor="ctr"/>
          <a:lstStyle>
            <a:lvl1pPr algn="ctr">
              <a:defRPr sz="731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57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214225" cy="6858000"/>
          </a:xfrm>
          <a:prstGeom prst="rect">
            <a:avLst/>
          </a:prstGeom>
        </p:spPr>
        <p:txBody>
          <a:bodyPr anchor="ctr"/>
          <a:lstStyle>
            <a:lvl1pPr algn="ctr">
              <a:defRPr lang="en-US" sz="1138" kern="12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3" name="Freeform 12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" name="Freeform 13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1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304AC-9E1C-5846-8E41-7E3DC274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4B1A8-A233-6746-AAB0-792C20E86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5626A-C199-9B4D-ADAF-A19CD64E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63711-84D6-3547-B132-2CDD4B85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44AEE-7FA0-8542-84C8-DEB643DA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586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444752"/>
            <a:ext cx="6099049" cy="38379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13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83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Imag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23455" y="1554481"/>
            <a:ext cx="6151418" cy="4347556"/>
          </a:xfrm>
          <a:prstGeom prst="rect">
            <a:avLst/>
          </a:prstGeom>
        </p:spPr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56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135881" cy="6858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95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64416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ject Detail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34571" y="1699837"/>
            <a:ext cx="6863262" cy="2319863"/>
          </a:xfrm>
          <a:prstGeom prst="rect">
            <a:avLst/>
          </a:prstGeom>
        </p:spPr>
        <p:txBody>
          <a:bodyPr anchor="ctr"/>
          <a:lstStyle>
            <a:lvl1pPr algn="ctr">
              <a:defRPr sz="1300">
                <a:solidFill>
                  <a:schemeClr val="bg1">
                    <a:lumMod val="6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31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" y="1660293"/>
            <a:ext cx="4371266" cy="31459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820734" y="1660293"/>
            <a:ext cx="4371266" cy="31459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8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63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197162" y="1683012"/>
            <a:ext cx="4140048" cy="210076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95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538026" y="3822192"/>
            <a:ext cx="4140048" cy="210076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95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9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" name="Freeform 11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3" name="Group 12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5" name="Freeform 14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" name="Freeform 1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49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33835" y="1672047"/>
            <a:ext cx="2377440" cy="2752679"/>
          </a:xfrm>
          <a:prstGeom prst="rect">
            <a:avLst/>
          </a:prstGeom>
        </p:spPr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057579" y="1672047"/>
            <a:ext cx="2377440" cy="2752679"/>
          </a:xfrm>
          <a:prstGeom prst="rect">
            <a:avLst/>
          </a:prstGeom>
        </p:spPr>
      </p:sp>
      <p:sp>
        <p:nvSpPr>
          <p:cNvPr id="10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581323" y="1672047"/>
            <a:ext cx="2377440" cy="2752679"/>
          </a:xfrm>
          <a:prstGeom prst="rect">
            <a:avLst/>
          </a:prstGeom>
        </p:spPr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2" name="Freeform 11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" name="Freeform 12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5" name="Freeform 14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" name="Freeform 1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347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23232" y="1645920"/>
            <a:ext cx="3145536" cy="199339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63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200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Sl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296150" y="0"/>
            <a:ext cx="4896741" cy="685800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3" name="Freeform 12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" name="Freeform 13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645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m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 userDrawn="1"/>
        </p:nvSpPr>
        <p:spPr>
          <a:xfrm>
            <a:off x="838200" y="1805843"/>
            <a:ext cx="3090334" cy="3327400"/>
          </a:xfrm>
          <a:custGeom>
            <a:avLst/>
            <a:gdLst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0 w 3464190"/>
              <a:gd name="connsiteY3" fmla="*/ 1003300 h 1003300"/>
              <a:gd name="connsiteX4" fmla="*/ 0 w 3464190"/>
              <a:gd name="connsiteY4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501650 w 3464190"/>
              <a:gd name="connsiteY3" fmla="*/ 996950 h 1003300"/>
              <a:gd name="connsiteX4" fmla="*/ 0 w 3464190"/>
              <a:gd name="connsiteY4" fmla="*/ 1003300 h 1003300"/>
              <a:gd name="connsiteX5" fmla="*/ 0 w 3464190"/>
              <a:gd name="connsiteY5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635000 w 3464190"/>
              <a:gd name="connsiteY3" fmla="*/ 996950 h 1003300"/>
              <a:gd name="connsiteX4" fmla="*/ 501650 w 3464190"/>
              <a:gd name="connsiteY4" fmla="*/ 996950 h 1003300"/>
              <a:gd name="connsiteX5" fmla="*/ 0 w 3464190"/>
              <a:gd name="connsiteY5" fmla="*/ 1003300 h 1003300"/>
              <a:gd name="connsiteX6" fmla="*/ 0 w 3464190"/>
              <a:gd name="connsiteY6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793750 w 3464190"/>
              <a:gd name="connsiteY3" fmla="*/ 990600 h 1003300"/>
              <a:gd name="connsiteX4" fmla="*/ 635000 w 3464190"/>
              <a:gd name="connsiteY4" fmla="*/ 996950 h 1003300"/>
              <a:gd name="connsiteX5" fmla="*/ 501650 w 3464190"/>
              <a:gd name="connsiteY5" fmla="*/ 996950 h 1003300"/>
              <a:gd name="connsiteX6" fmla="*/ 0 w 3464190"/>
              <a:gd name="connsiteY6" fmla="*/ 1003300 h 1003300"/>
              <a:gd name="connsiteX7" fmla="*/ 0 w 3464190"/>
              <a:gd name="connsiteY7" fmla="*/ 0 h 100330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793750 w 3464190"/>
              <a:gd name="connsiteY3" fmla="*/ 990600 h 1187450"/>
              <a:gd name="connsiteX4" fmla="*/ 501650 w 3464190"/>
              <a:gd name="connsiteY4" fmla="*/ 1187450 h 1187450"/>
              <a:gd name="connsiteX5" fmla="*/ 501650 w 3464190"/>
              <a:gd name="connsiteY5" fmla="*/ 996950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671223 w 3464190"/>
              <a:gd name="connsiteY3" fmla="*/ 1099374 h 1187450"/>
              <a:gd name="connsiteX4" fmla="*/ 501650 w 3464190"/>
              <a:gd name="connsiteY4" fmla="*/ 1187450 h 1187450"/>
              <a:gd name="connsiteX5" fmla="*/ 501650 w 3464190"/>
              <a:gd name="connsiteY5" fmla="*/ 996950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671223 w 3464190"/>
              <a:gd name="connsiteY3" fmla="*/ 1099374 h 1187450"/>
              <a:gd name="connsiteX4" fmla="*/ 501650 w 3464190"/>
              <a:gd name="connsiteY4" fmla="*/ 1187450 h 1187450"/>
              <a:gd name="connsiteX5" fmla="*/ 501649 w 3464190"/>
              <a:gd name="connsiteY5" fmla="*/ 1096659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22278 w 3486468"/>
              <a:gd name="connsiteY0" fmla="*/ 0 h 1187450"/>
              <a:gd name="connsiteX1" fmla="*/ 3486468 w 3486468"/>
              <a:gd name="connsiteY1" fmla="*/ 0 h 1187450"/>
              <a:gd name="connsiteX2" fmla="*/ 3486468 w 3486468"/>
              <a:gd name="connsiteY2" fmla="*/ 1003300 h 1187450"/>
              <a:gd name="connsiteX3" fmla="*/ 693501 w 3486468"/>
              <a:gd name="connsiteY3" fmla="*/ 1099374 h 1187450"/>
              <a:gd name="connsiteX4" fmla="*/ 523928 w 3486468"/>
              <a:gd name="connsiteY4" fmla="*/ 1187450 h 1187450"/>
              <a:gd name="connsiteX5" fmla="*/ 523927 w 3486468"/>
              <a:gd name="connsiteY5" fmla="*/ 1096659 h 1187450"/>
              <a:gd name="connsiteX6" fmla="*/ 0 w 3486468"/>
              <a:gd name="connsiteY6" fmla="*/ 1093945 h 1187450"/>
              <a:gd name="connsiteX7" fmla="*/ 22278 w 3486468"/>
              <a:gd name="connsiteY7" fmla="*/ 0 h 1187450"/>
              <a:gd name="connsiteX0" fmla="*/ 22278 w 3486468"/>
              <a:gd name="connsiteY0" fmla="*/ 0 h 1187450"/>
              <a:gd name="connsiteX1" fmla="*/ 3486468 w 3486468"/>
              <a:gd name="connsiteY1" fmla="*/ 0 h 1187450"/>
              <a:gd name="connsiteX2" fmla="*/ 3486468 w 3486468"/>
              <a:gd name="connsiteY2" fmla="*/ 1096967 h 1187450"/>
              <a:gd name="connsiteX3" fmla="*/ 693501 w 3486468"/>
              <a:gd name="connsiteY3" fmla="*/ 1099374 h 1187450"/>
              <a:gd name="connsiteX4" fmla="*/ 523928 w 3486468"/>
              <a:gd name="connsiteY4" fmla="*/ 1187450 h 1187450"/>
              <a:gd name="connsiteX5" fmla="*/ 523927 w 3486468"/>
              <a:gd name="connsiteY5" fmla="*/ 1096659 h 1187450"/>
              <a:gd name="connsiteX6" fmla="*/ 0 w 3486468"/>
              <a:gd name="connsiteY6" fmla="*/ 1093945 h 1187450"/>
              <a:gd name="connsiteX7" fmla="*/ 22278 w 3486468"/>
              <a:gd name="connsiteY7" fmla="*/ 0 h 118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6468" h="1187450">
                <a:moveTo>
                  <a:pt x="22278" y="0"/>
                </a:moveTo>
                <a:lnTo>
                  <a:pt x="3486468" y="0"/>
                </a:lnTo>
                <a:lnTo>
                  <a:pt x="3486468" y="1096967"/>
                </a:lnTo>
                <a:lnTo>
                  <a:pt x="693501" y="1099374"/>
                </a:lnTo>
                <a:lnTo>
                  <a:pt x="523928" y="1187450"/>
                </a:lnTo>
                <a:cubicBezTo>
                  <a:pt x="523928" y="1157186"/>
                  <a:pt x="523927" y="1126923"/>
                  <a:pt x="523927" y="1096659"/>
                </a:cubicBezTo>
                <a:lnTo>
                  <a:pt x="0" y="1093945"/>
                </a:lnTo>
                <a:lnTo>
                  <a:pt x="22278" y="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195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5"/>
          <p:cNvSpPr/>
          <p:nvPr userDrawn="1"/>
        </p:nvSpPr>
        <p:spPr>
          <a:xfrm>
            <a:off x="4631267" y="1805843"/>
            <a:ext cx="3090334" cy="3327400"/>
          </a:xfrm>
          <a:custGeom>
            <a:avLst/>
            <a:gdLst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0 w 3464190"/>
              <a:gd name="connsiteY3" fmla="*/ 1003300 h 1003300"/>
              <a:gd name="connsiteX4" fmla="*/ 0 w 3464190"/>
              <a:gd name="connsiteY4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501650 w 3464190"/>
              <a:gd name="connsiteY3" fmla="*/ 996950 h 1003300"/>
              <a:gd name="connsiteX4" fmla="*/ 0 w 3464190"/>
              <a:gd name="connsiteY4" fmla="*/ 1003300 h 1003300"/>
              <a:gd name="connsiteX5" fmla="*/ 0 w 3464190"/>
              <a:gd name="connsiteY5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635000 w 3464190"/>
              <a:gd name="connsiteY3" fmla="*/ 996950 h 1003300"/>
              <a:gd name="connsiteX4" fmla="*/ 501650 w 3464190"/>
              <a:gd name="connsiteY4" fmla="*/ 996950 h 1003300"/>
              <a:gd name="connsiteX5" fmla="*/ 0 w 3464190"/>
              <a:gd name="connsiteY5" fmla="*/ 1003300 h 1003300"/>
              <a:gd name="connsiteX6" fmla="*/ 0 w 3464190"/>
              <a:gd name="connsiteY6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793750 w 3464190"/>
              <a:gd name="connsiteY3" fmla="*/ 990600 h 1003300"/>
              <a:gd name="connsiteX4" fmla="*/ 635000 w 3464190"/>
              <a:gd name="connsiteY4" fmla="*/ 996950 h 1003300"/>
              <a:gd name="connsiteX5" fmla="*/ 501650 w 3464190"/>
              <a:gd name="connsiteY5" fmla="*/ 996950 h 1003300"/>
              <a:gd name="connsiteX6" fmla="*/ 0 w 3464190"/>
              <a:gd name="connsiteY6" fmla="*/ 1003300 h 1003300"/>
              <a:gd name="connsiteX7" fmla="*/ 0 w 3464190"/>
              <a:gd name="connsiteY7" fmla="*/ 0 h 100330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793750 w 3464190"/>
              <a:gd name="connsiteY3" fmla="*/ 990600 h 1187450"/>
              <a:gd name="connsiteX4" fmla="*/ 501650 w 3464190"/>
              <a:gd name="connsiteY4" fmla="*/ 1187450 h 1187450"/>
              <a:gd name="connsiteX5" fmla="*/ 501650 w 3464190"/>
              <a:gd name="connsiteY5" fmla="*/ 996950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671223 w 3464190"/>
              <a:gd name="connsiteY3" fmla="*/ 1099374 h 1187450"/>
              <a:gd name="connsiteX4" fmla="*/ 501650 w 3464190"/>
              <a:gd name="connsiteY4" fmla="*/ 1187450 h 1187450"/>
              <a:gd name="connsiteX5" fmla="*/ 501650 w 3464190"/>
              <a:gd name="connsiteY5" fmla="*/ 996950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671223 w 3464190"/>
              <a:gd name="connsiteY3" fmla="*/ 1099374 h 1187450"/>
              <a:gd name="connsiteX4" fmla="*/ 501650 w 3464190"/>
              <a:gd name="connsiteY4" fmla="*/ 1187450 h 1187450"/>
              <a:gd name="connsiteX5" fmla="*/ 501649 w 3464190"/>
              <a:gd name="connsiteY5" fmla="*/ 1096659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22278 w 3486468"/>
              <a:gd name="connsiteY0" fmla="*/ 0 h 1187450"/>
              <a:gd name="connsiteX1" fmla="*/ 3486468 w 3486468"/>
              <a:gd name="connsiteY1" fmla="*/ 0 h 1187450"/>
              <a:gd name="connsiteX2" fmla="*/ 3486468 w 3486468"/>
              <a:gd name="connsiteY2" fmla="*/ 1003300 h 1187450"/>
              <a:gd name="connsiteX3" fmla="*/ 693501 w 3486468"/>
              <a:gd name="connsiteY3" fmla="*/ 1099374 h 1187450"/>
              <a:gd name="connsiteX4" fmla="*/ 523928 w 3486468"/>
              <a:gd name="connsiteY4" fmla="*/ 1187450 h 1187450"/>
              <a:gd name="connsiteX5" fmla="*/ 523927 w 3486468"/>
              <a:gd name="connsiteY5" fmla="*/ 1096659 h 1187450"/>
              <a:gd name="connsiteX6" fmla="*/ 0 w 3486468"/>
              <a:gd name="connsiteY6" fmla="*/ 1093945 h 1187450"/>
              <a:gd name="connsiteX7" fmla="*/ 22278 w 3486468"/>
              <a:gd name="connsiteY7" fmla="*/ 0 h 1187450"/>
              <a:gd name="connsiteX0" fmla="*/ 22278 w 3486468"/>
              <a:gd name="connsiteY0" fmla="*/ 0 h 1187450"/>
              <a:gd name="connsiteX1" fmla="*/ 3486468 w 3486468"/>
              <a:gd name="connsiteY1" fmla="*/ 0 h 1187450"/>
              <a:gd name="connsiteX2" fmla="*/ 3486468 w 3486468"/>
              <a:gd name="connsiteY2" fmla="*/ 1096967 h 1187450"/>
              <a:gd name="connsiteX3" fmla="*/ 693501 w 3486468"/>
              <a:gd name="connsiteY3" fmla="*/ 1099374 h 1187450"/>
              <a:gd name="connsiteX4" fmla="*/ 523928 w 3486468"/>
              <a:gd name="connsiteY4" fmla="*/ 1187450 h 1187450"/>
              <a:gd name="connsiteX5" fmla="*/ 523927 w 3486468"/>
              <a:gd name="connsiteY5" fmla="*/ 1096659 h 1187450"/>
              <a:gd name="connsiteX6" fmla="*/ 0 w 3486468"/>
              <a:gd name="connsiteY6" fmla="*/ 1093945 h 1187450"/>
              <a:gd name="connsiteX7" fmla="*/ 22278 w 3486468"/>
              <a:gd name="connsiteY7" fmla="*/ 0 h 118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6468" h="1187450">
                <a:moveTo>
                  <a:pt x="22278" y="0"/>
                </a:moveTo>
                <a:lnTo>
                  <a:pt x="3486468" y="0"/>
                </a:lnTo>
                <a:lnTo>
                  <a:pt x="3486468" y="1096967"/>
                </a:lnTo>
                <a:lnTo>
                  <a:pt x="693501" y="1099374"/>
                </a:lnTo>
                <a:lnTo>
                  <a:pt x="523928" y="1187450"/>
                </a:lnTo>
                <a:cubicBezTo>
                  <a:pt x="523928" y="1157186"/>
                  <a:pt x="523927" y="1126923"/>
                  <a:pt x="523927" y="1096659"/>
                </a:cubicBezTo>
                <a:lnTo>
                  <a:pt x="0" y="1093945"/>
                </a:lnTo>
                <a:lnTo>
                  <a:pt x="22278" y="0"/>
                </a:lnTo>
                <a:close/>
              </a:path>
            </a:pathLst>
          </a:custGeom>
          <a:noFill/>
          <a:ln w="12700">
            <a:solidFill>
              <a:schemeClr val="accent4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195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5"/>
          <p:cNvSpPr/>
          <p:nvPr userDrawn="1"/>
        </p:nvSpPr>
        <p:spPr>
          <a:xfrm>
            <a:off x="8382000" y="1805843"/>
            <a:ext cx="3090334" cy="3327400"/>
          </a:xfrm>
          <a:custGeom>
            <a:avLst/>
            <a:gdLst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0 w 3464190"/>
              <a:gd name="connsiteY3" fmla="*/ 1003300 h 1003300"/>
              <a:gd name="connsiteX4" fmla="*/ 0 w 3464190"/>
              <a:gd name="connsiteY4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501650 w 3464190"/>
              <a:gd name="connsiteY3" fmla="*/ 996950 h 1003300"/>
              <a:gd name="connsiteX4" fmla="*/ 0 w 3464190"/>
              <a:gd name="connsiteY4" fmla="*/ 1003300 h 1003300"/>
              <a:gd name="connsiteX5" fmla="*/ 0 w 3464190"/>
              <a:gd name="connsiteY5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635000 w 3464190"/>
              <a:gd name="connsiteY3" fmla="*/ 996950 h 1003300"/>
              <a:gd name="connsiteX4" fmla="*/ 501650 w 3464190"/>
              <a:gd name="connsiteY4" fmla="*/ 996950 h 1003300"/>
              <a:gd name="connsiteX5" fmla="*/ 0 w 3464190"/>
              <a:gd name="connsiteY5" fmla="*/ 1003300 h 1003300"/>
              <a:gd name="connsiteX6" fmla="*/ 0 w 3464190"/>
              <a:gd name="connsiteY6" fmla="*/ 0 h 1003300"/>
              <a:gd name="connsiteX0" fmla="*/ 0 w 3464190"/>
              <a:gd name="connsiteY0" fmla="*/ 0 h 1003300"/>
              <a:gd name="connsiteX1" fmla="*/ 3464190 w 3464190"/>
              <a:gd name="connsiteY1" fmla="*/ 0 h 1003300"/>
              <a:gd name="connsiteX2" fmla="*/ 3464190 w 3464190"/>
              <a:gd name="connsiteY2" fmla="*/ 1003300 h 1003300"/>
              <a:gd name="connsiteX3" fmla="*/ 793750 w 3464190"/>
              <a:gd name="connsiteY3" fmla="*/ 990600 h 1003300"/>
              <a:gd name="connsiteX4" fmla="*/ 635000 w 3464190"/>
              <a:gd name="connsiteY4" fmla="*/ 996950 h 1003300"/>
              <a:gd name="connsiteX5" fmla="*/ 501650 w 3464190"/>
              <a:gd name="connsiteY5" fmla="*/ 996950 h 1003300"/>
              <a:gd name="connsiteX6" fmla="*/ 0 w 3464190"/>
              <a:gd name="connsiteY6" fmla="*/ 1003300 h 1003300"/>
              <a:gd name="connsiteX7" fmla="*/ 0 w 3464190"/>
              <a:gd name="connsiteY7" fmla="*/ 0 h 100330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793750 w 3464190"/>
              <a:gd name="connsiteY3" fmla="*/ 990600 h 1187450"/>
              <a:gd name="connsiteX4" fmla="*/ 501650 w 3464190"/>
              <a:gd name="connsiteY4" fmla="*/ 1187450 h 1187450"/>
              <a:gd name="connsiteX5" fmla="*/ 501650 w 3464190"/>
              <a:gd name="connsiteY5" fmla="*/ 996950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671223 w 3464190"/>
              <a:gd name="connsiteY3" fmla="*/ 1099374 h 1187450"/>
              <a:gd name="connsiteX4" fmla="*/ 501650 w 3464190"/>
              <a:gd name="connsiteY4" fmla="*/ 1187450 h 1187450"/>
              <a:gd name="connsiteX5" fmla="*/ 501650 w 3464190"/>
              <a:gd name="connsiteY5" fmla="*/ 996950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0 w 3464190"/>
              <a:gd name="connsiteY0" fmla="*/ 0 h 1187450"/>
              <a:gd name="connsiteX1" fmla="*/ 3464190 w 3464190"/>
              <a:gd name="connsiteY1" fmla="*/ 0 h 1187450"/>
              <a:gd name="connsiteX2" fmla="*/ 3464190 w 3464190"/>
              <a:gd name="connsiteY2" fmla="*/ 1003300 h 1187450"/>
              <a:gd name="connsiteX3" fmla="*/ 671223 w 3464190"/>
              <a:gd name="connsiteY3" fmla="*/ 1099374 h 1187450"/>
              <a:gd name="connsiteX4" fmla="*/ 501650 w 3464190"/>
              <a:gd name="connsiteY4" fmla="*/ 1187450 h 1187450"/>
              <a:gd name="connsiteX5" fmla="*/ 501649 w 3464190"/>
              <a:gd name="connsiteY5" fmla="*/ 1096659 h 1187450"/>
              <a:gd name="connsiteX6" fmla="*/ 0 w 3464190"/>
              <a:gd name="connsiteY6" fmla="*/ 1003300 h 1187450"/>
              <a:gd name="connsiteX7" fmla="*/ 0 w 3464190"/>
              <a:gd name="connsiteY7" fmla="*/ 0 h 1187450"/>
              <a:gd name="connsiteX0" fmla="*/ 22278 w 3486468"/>
              <a:gd name="connsiteY0" fmla="*/ 0 h 1187450"/>
              <a:gd name="connsiteX1" fmla="*/ 3486468 w 3486468"/>
              <a:gd name="connsiteY1" fmla="*/ 0 h 1187450"/>
              <a:gd name="connsiteX2" fmla="*/ 3486468 w 3486468"/>
              <a:gd name="connsiteY2" fmla="*/ 1003300 h 1187450"/>
              <a:gd name="connsiteX3" fmla="*/ 693501 w 3486468"/>
              <a:gd name="connsiteY3" fmla="*/ 1099374 h 1187450"/>
              <a:gd name="connsiteX4" fmla="*/ 523928 w 3486468"/>
              <a:gd name="connsiteY4" fmla="*/ 1187450 h 1187450"/>
              <a:gd name="connsiteX5" fmla="*/ 523927 w 3486468"/>
              <a:gd name="connsiteY5" fmla="*/ 1096659 h 1187450"/>
              <a:gd name="connsiteX6" fmla="*/ 0 w 3486468"/>
              <a:gd name="connsiteY6" fmla="*/ 1093945 h 1187450"/>
              <a:gd name="connsiteX7" fmla="*/ 22278 w 3486468"/>
              <a:gd name="connsiteY7" fmla="*/ 0 h 1187450"/>
              <a:gd name="connsiteX0" fmla="*/ 22278 w 3486468"/>
              <a:gd name="connsiteY0" fmla="*/ 0 h 1187450"/>
              <a:gd name="connsiteX1" fmla="*/ 3486468 w 3486468"/>
              <a:gd name="connsiteY1" fmla="*/ 0 h 1187450"/>
              <a:gd name="connsiteX2" fmla="*/ 3486468 w 3486468"/>
              <a:gd name="connsiteY2" fmla="*/ 1096967 h 1187450"/>
              <a:gd name="connsiteX3" fmla="*/ 693501 w 3486468"/>
              <a:gd name="connsiteY3" fmla="*/ 1099374 h 1187450"/>
              <a:gd name="connsiteX4" fmla="*/ 523928 w 3486468"/>
              <a:gd name="connsiteY4" fmla="*/ 1187450 h 1187450"/>
              <a:gd name="connsiteX5" fmla="*/ 523927 w 3486468"/>
              <a:gd name="connsiteY5" fmla="*/ 1096659 h 1187450"/>
              <a:gd name="connsiteX6" fmla="*/ 0 w 3486468"/>
              <a:gd name="connsiteY6" fmla="*/ 1093945 h 1187450"/>
              <a:gd name="connsiteX7" fmla="*/ 22278 w 3486468"/>
              <a:gd name="connsiteY7" fmla="*/ 0 h 118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6468" h="1187450">
                <a:moveTo>
                  <a:pt x="22278" y="0"/>
                </a:moveTo>
                <a:lnTo>
                  <a:pt x="3486468" y="0"/>
                </a:lnTo>
                <a:lnTo>
                  <a:pt x="3486468" y="1096967"/>
                </a:lnTo>
                <a:lnTo>
                  <a:pt x="693501" y="1099374"/>
                </a:lnTo>
                <a:lnTo>
                  <a:pt x="523928" y="1187450"/>
                </a:lnTo>
                <a:cubicBezTo>
                  <a:pt x="523928" y="1157186"/>
                  <a:pt x="523927" y="1126923"/>
                  <a:pt x="523927" y="1096659"/>
                </a:cubicBezTo>
                <a:lnTo>
                  <a:pt x="0" y="1093945"/>
                </a:lnTo>
                <a:lnTo>
                  <a:pt x="22278" y="0"/>
                </a:lnTo>
                <a:close/>
              </a:path>
            </a:pathLst>
          </a:cu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195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41"/>
          </p:nvPr>
        </p:nvSpPr>
        <p:spPr>
          <a:xfrm>
            <a:off x="838201" y="5359400"/>
            <a:ext cx="698500" cy="673100"/>
          </a:xfrm>
          <a:prstGeom prst="rect">
            <a:avLst/>
          </a:prstGeom>
        </p:spPr>
        <p:txBody>
          <a:bodyPr/>
          <a:lstStyle>
            <a:lvl1pPr>
              <a:defRPr sz="813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42"/>
          </p:nvPr>
        </p:nvSpPr>
        <p:spPr>
          <a:xfrm>
            <a:off x="4739232" y="5359400"/>
            <a:ext cx="698500" cy="673100"/>
          </a:xfrm>
          <a:prstGeom prst="rect">
            <a:avLst/>
          </a:prstGeom>
        </p:spPr>
        <p:txBody>
          <a:bodyPr/>
          <a:lstStyle>
            <a:lvl1pPr>
              <a:defRPr lang="en-US" sz="813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8492975" y="5308600"/>
            <a:ext cx="698500" cy="673100"/>
          </a:xfrm>
          <a:prstGeom prst="rect">
            <a:avLst/>
          </a:prstGeom>
        </p:spPr>
        <p:txBody>
          <a:bodyPr/>
          <a:lstStyle>
            <a:lvl1pPr>
              <a:defRPr lang="en-US" sz="813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2" name="Freeform 11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" name="Freeform 13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6" name="Group 15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7" name="Freeform 1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" name="Freeform 1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60D7F-431D-7D40-8EA1-F4F69F75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D58E7-FFA0-A24A-A353-C4BEA3F36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085D0-8404-C147-84C4-799738EF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EFFEB-F942-B345-AC44-30DE6975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985C4-A3AC-944C-9DB5-205CA984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32378-E932-9342-A5A0-A32E4108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04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3" name="Freeform 12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" name="Freeform 13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28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78595" y="1817770"/>
            <a:ext cx="2577215" cy="2466061"/>
          </a:xfrm>
          <a:prstGeom prst="rect">
            <a:avLst/>
          </a:prstGeom>
        </p:spPr>
      </p:sp>
      <p:sp>
        <p:nvSpPr>
          <p:cNvPr id="29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394910" y="1817769"/>
            <a:ext cx="2574256" cy="2458156"/>
          </a:xfrm>
          <a:prstGeom prst="rect">
            <a:avLst/>
          </a:prstGeom>
        </p:spPr>
      </p:sp>
      <p:sp>
        <p:nvSpPr>
          <p:cNvPr id="30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203092" y="1817769"/>
            <a:ext cx="2579337" cy="2458156"/>
          </a:xfrm>
          <a:prstGeom prst="rect">
            <a:avLst/>
          </a:prstGeom>
        </p:spPr>
      </p:sp>
      <p:sp>
        <p:nvSpPr>
          <p:cNvPr id="31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9015819" y="1817769"/>
            <a:ext cx="2578956" cy="2466062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389291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MEMBER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579855" y="1977476"/>
            <a:ext cx="2048933" cy="3627459"/>
          </a:xfrm>
          <a:prstGeom prst="roundRect">
            <a:avLst>
              <a:gd name="adj" fmla="val 1585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3900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2822778" y="1977476"/>
            <a:ext cx="2048933" cy="3627459"/>
          </a:xfrm>
          <a:prstGeom prst="roundRect">
            <a:avLst>
              <a:gd name="adj" fmla="val 1585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3900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5053344" y="1977476"/>
            <a:ext cx="2048933" cy="3627459"/>
          </a:xfrm>
          <a:prstGeom prst="roundRect">
            <a:avLst>
              <a:gd name="adj" fmla="val 1585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3900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7296267" y="1977476"/>
            <a:ext cx="2048933" cy="3627459"/>
          </a:xfrm>
          <a:prstGeom prst="roundRect">
            <a:avLst>
              <a:gd name="adj" fmla="val 1585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3900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9551546" y="1977476"/>
            <a:ext cx="2048933" cy="3627459"/>
          </a:xfrm>
          <a:prstGeom prst="roundRect">
            <a:avLst>
              <a:gd name="adj" fmla="val 1585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endParaRPr lang="en-US" sz="3900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1" hasCustomPrompt="1"/>
          </p:nvPr>
        </p:nvSpPr>
        <p:spPr>
          <a:xfrm>
            <a:off x="579855" y="3555707"/>
            <a:ext cx="2048933" cy="17692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975" baseline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pPr lvl="0"/>
            <a:r>
              <a:rPr lang="en-US" dirty="0"/>
              <a:t>Name 1</a:t>
            </a:r>
          </a:p>
        </p:txBody>
      </p:sp>
      <p:sp>
        <p:nvSpPr>
          <p:cNvPr id="29" name="Text Placehold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79855" y="3765771"/>
            <a:ext cx="2048933" cy="152465"/>
          </a:xfrm>
          <a:prstGeom prst="rect">
            <a:avLst/>
          </a:prstGeom>
        </p:spPr>
        <p:txBody>
          <a:bodyPr vert="horz"/>
          <a:lstStyle>
            <a:lvl1pPr marL="0" indent="0" algn="ctr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ko-KR" altLang="en-US" sz="569" b="1" kern="1200" dirty="0">
                <a:solidFill>
                  <a:prstClr val="white">
                    <a:lumMod val="75000"/>
                  </a:prst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684307" y="2096238"/>
            <a:ext cx="1830294" cy="13796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975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2932096" y="2110903"/>
            <a:ext cx="1830294" cy="13796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975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4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5162662" y="2120221"/>
            <a:ext cx="1830294" cy="13796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975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7413472" y="2101914"/>
            <a:ext cx="1830294" cy="13796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975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9669148" y="2120221"/>
            <a:ext cx="1830294" cy="13796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975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7" name="Text Placeholder 27"/>
          <p:cNvSpPr>
            <a:spLocks noGrp="1"/>
          </p:cNvSpPr>
          <p:nvPr>
            <p:ph type="body" sz="quarter" idx="32" hasCustomPrompt="1"/>
          </p:nvPr>
        </p:nvSpPr>
        <p:spPr>
          <a:xfrm>
            <a:off x="2822380" y="3555707"/>
            <a:ext cx="2048933" cy="17692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975" baseline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pPr lvl="0"/>
            <a:r>
              <a:rPr lang="en-US" dirty="0"/>
              <a:t>Name 1</a:t>
            </a:r>
          </a:p>
        </p:txBody>
      </p:sp>
      <p:sp>
        <p:nvSpPr>
          <p:cNvPr id="68" name="Text Placeholder 27"/>
          <p:cNvSpPr>
            <a:spLocks noGrp="1"/>
          </p:cNvSpPr>
          <p:nvPr>
            <p:ph type="body" sz="quarter" idx="33" hasCustomPrompt="1"/>
          </p:nvPr>
        </p:nvSpPr>
        <p:spPr>
          <a:xfrm>
            <a:off x="2822380" y="3765771"/>
            <a:ext cx="2048933" cy="152465"/>
          </a:xfrm>
          <a:prstGeom prst="rect">
            <a:avLst/>
          </a:prstGeom>
        </p:spPr>
        <p:txBody>
          <a:bodyPr vert="horz"/>
          <a:lstStyle>
            <a:lvl1pPr marL="0" indent="0" algn="ctr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ko-KR" altLang="en-US" sz="569" b="1" kern="1200" dirty="0">
                <a:solidFill>
                  <a:prstClr val="white">
                    <a:lumMod val="75000"/>
                  </a:prst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69" name="Text Placeholder 27"/>
          <p:cNvSpPr>
            <a:spLocks noGrp="1"/>
          </p:cNvSpPr>
          <p:nvPr>
            <p:ph type="body" sz="quarter" idx="34" hasCustomPrompt="1"/>
          </p:nvPr>
        </p:nvSpPr>
        <p:spPr>
          <a:xfrm>
            <a:off x="5063790" y="3555707"/>
            <a:ext cx="2048933" cy="17692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975" baseline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pPr lvl="0"/>
            <a:r>
              <a:rPr lang="en-US" dirty="0"/>
              <a:t>Name 1</a:t>
            </a:r>
          </a:p>
        </p:txBody>
      </p:sp>
      <p:sp>
        <p:nvSpPr>
          <p:cNvPr id="70" name="Text Placeholder 27"/>
          <p:cNvSpPr>
            <a:spLocks noGrp="1"/>
          </p:cNvSpPr>
          <p:nvPr>
            <p:ph type="body" sz="quarter" idx="35" hasCustomPrompt="1"/>
          </p:nvPr>
        </p:nvSpPr>
        <p:spPr>
          <a:xfrm>
            <a:off x="5063790" y="3765771"/>
            <a:ext cx="2048933" cy="152465"/>
          </a:xfrm>
          <a:prstGeom prst="rect">
            <a:avLst/>
          </a:prstGeom>
        </p:spPr>
        <p:txBody>
          <a:bodyPr vert="horz"/>
          <a:lstStyle>
            <a:lvl1pPr marL="0" indent="0" algn="ctr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ko-KR" altLang="en-US" sz="569" b="1" kern="1200" dirty="0">
                <a:solidFill>
                  <a:prstClr val="white">
                    <a:lumMod val="75000"/>
                  </a:prst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71" name="Text Placeholder 27"/>
          <p:cNvSpPr>
            <a:spLocks noGrp="1"/>
          </p:cNvSpPr>
          <p:nvPr>
            <p:ph type="body" sz="quarter" idx="36" hasCustomPrompt="1"/>
          </p:nvPr>
        </p:nvSpPr>
        <p:spPr>
          <a:xfrm>
            <a:off x="7296935" y="3563804"/>
            <a:ext cx="2048933" cy="17692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975" baseline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pPr lvl="0"/>
            <a:r>
              <a:rPr lang="en-US" dirty="0"/>
              <a:t>Name 1</a:t>
            </a:r>
          </a:p>
        </p:txBody>
      </p:sp>
      <p:sp>
        <p:nvSpPr>
          <p:cNvPr id="72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7296935" y="3773868"/>
            <a:ext cx="2048933" cy="152465"/>
          </a:xfrm>
          <a:prstGeom prst="rect">
            <a:avLst/>
          </a:prstGeom>
        </p:spPr>
        <p:txBody>
          <a:bodyPr vert="horz"/>
          <a:lstStyle>
            <a:lvl1pPr marL="0" indent="0" algn="ctr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ko-KR" altLang="en-US" sz="569" b="1" kern="1200" dirty="0">
                <a:solidFill>
                  <a:prstClr val="white">
                    <a:lumMod val="75000"/>
                  </a:prst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73" name="Text Placeholder 27"/>
          <p:cNvSpPr>
            <a:spLocks noGrp="1"/>
          </p:cNvSpPr>
          <p:nvPr>
            <p:ph type="body" sz="quarter" idx="38" hasCustomPrompt="1"/>
          </p:nvPr>
        </p:nvSpPr>
        <p:spPr>
          <a:xfrm>
            <a:off x="9547724" y="3571473"/>
            <a:ext cx="2048933" cy="17692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975" baseline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pPr lvl="0"/>
            <a:r>
              <a:rPr lang="en-US" dirty="0"/>
              <a:t>Name 1</a:t>
            </a:r>
          </a:p>
        </p:txBody>
      </p:sp>
      <p:sp>
        <p:nvSpPr>
          <p:cNvPr id="74" name="Text Placeholder 27"/>
          <p:cNvSpPr>
            <a:spLocks noGrp="1"/>
          </p:cNvSpPr>
          <p:nvPr>
            <p:ph type="body" sz="quarter" idx="39" hasCustomPrompt="1"/>
          </p:nvPr>
        </p:nvSpPr>
        <p:spPr>
          <a:xfrm>
            <a:off x="9547724" y="3781538"/>
            <a:ext cx="2048933" cy="152465"/>
          </a:xfrm>
          <a:prstGeom prst="rect">
            <a:avLst/>
          </a:prstGeom>
        </p:spPr>
        <p:txBody>
          <a:bodyPr vert="horz"/>
          <a:lstStyle>
            <a:lvl1pPr marL="0" indent="0" algn="ctr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ko-KR" altLang="en-US" sz="569" b="1" kern="1200" dirty="0">
                <a:solidFill>
                  <a:prstClr val="white">
                    <a:lumMod val="75000"/>
                  </a:prst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47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27" name="Freeform 2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30" name="Freeform 29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31" name="Group 30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32" name="Freeform 31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33" name="Freeform 32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34" name="Rectangle 33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35" name="Straight Connector 34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39" name="TextBox 38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563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5"/>
          <p:cNvSpPr>
            <a:spLocks noGrp="1"/>
          </p:cNvSpPr>
          <p:nvPr>
            <p:ph type="pic" sz="quarter" idx="26"/>
          </p:nvPr>
        </p:nvSpPr>
        <p:spPr>
          <a:xfrm>
            <a:off x="787400" y="2050382"/>
            <a:ext cx="3822700" cy="3434882"/>
          </a:xfrm>
          <a:prstGeom prst="rect">
            <a:avLst/>
          </a:prstGeom>
        </p:spPr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37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Working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8466" y="1735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2039662" y="1735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4070857" y="1735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6102050" y="1735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8133246" y="1735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21" hasCustomPrompt="1"/>
          </p:nvPr>
        </p:nvSpPr>
        <p:spPr>
          <a:xfrm>
            <a:off x="10164441" y="1735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22" hasCustomPrompt="1"/>
          </p:nvPr>
        </p:nvSpPr>
        <p:spPr>
          <a:xfrm>
            <a:off x="8466" y="3271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23" hasCustomPrompt="1"/>
          </p:nvPr>
        </p:nvSpPr>
        <p:spPr>
          <a:xfrm>
            <a:off x="2039662" y="3271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24" hasCustomPrompt="1"/>
          </p:nvPr>
        </p:nvSpPr>
        <p:spPr>
          <a:xfrm>
            <a:off x="4070857" y="3271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25" hasCustomPrompt="1"/>
          </p:nvPr>
        </p:nvSpPr>
        <p:spPr>
          <a:xfrm>
            <a:off x="6102050" y="3271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26" hasCustomPrompt="1"/>
          </p:nvPr>
        </p:nvSpPr>
        <p:spPr>
          <a:xfrm>
            <a:off x="8133246" y="3271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27" hasCustomPrompt="1"/>
          </p:nvPr>
        </p:nvSpPr>
        <p:spPr>
          <a:xfrm>
            <a:off x="10164441" y="3271668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8" name="Freeform 1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" name="Freeform 1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21" name="Freeform 2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2" name="Freeform 2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386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Working Ty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8469" y="1518355"/>
            <a:ext cx="6093582" cy="46156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6102050" y="1518355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8133246" y="1518355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21" hasCustomPrompt="1"/>
          </p:nvPr>
        </p:nvSpPr>
        <p:spPr>
          <a:xfrm>
            <a:off x="10164441" y="1518355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5" hasCustomPrompt="1"/>
          </p:nvPr>
        </p:nvSpPr>
        <p:spPr>
          <a:xfrm>
            <a:off x="6102050" y="3054355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26" hasCustomPrompt="1"/>
          </p:nvPr>
        </p:nvSpPr>
        <p:spPr>
          <a:xfrm>
            <a:off x="8133246" y="3054355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27" hasCustomPrompt="1"/>
          </p:nvPr>
        </p:nvSpPr>
        <p:spPr>
          <a:xfrm>
            <a:off x="10164441" y="3054355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28" hasCustomPrompt="1"/>
          </p:nvPr>
        </p:nvSpPr>
        <p:spPr>
          <a:xfrm>
            <a:off x="6102050" y="4598821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29" hasCustomPrompt="1"/>
          </p:nvPr>
        </p:nvSpPr>
        <p:spPr>
          <a:xfrm>
            <a:off x="8133246" y="4598821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30" hasCustomPrompt="1"/>
          </p:nvPr>
        </p:nvSpPr>
        <p:spPr>
          <a:xfrm>
            <a:off x="10164441" y="4598821"/>
            <a:ext cx="2027808" cy="15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6" name="Freeform 1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" name="Freeform 1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8" name="Group 17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9" name="Freeform 1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0" name="Freeform 1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641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Working Typ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499538" y="1727204"/>
            <a:ext cx="5351177" cy="3386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37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6271870" y="1727204"/>
            <a:ext cx="5351177" cy="3386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1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499601" y="5206742"/>
            <a:ext cx="5351115" cy="38106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92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 Work Name</a:t>
            </a:r>
          </a:p>
        </p:txBody>
      </p:sp>
      <p:sp>
        <p:nvSpPr>
          <p:cNvPr id="42" name="Text Placeholder 27"/>
          <p:cNvSpPr>
            <a:spLocks noGrp="1"/>
          </p:cNvSpPr>
          <p:nvPr>
            <p:ph type="body" sz="quarter" idx="38" hasCustomPrompt="1"/>
          </p:nvPr>
        </p:nvSpPr>
        <p:spPr>
          <a:xfrm>
            <a:off x="499601" y="5435339"/>
            <a:ext cx="5351115" cy="313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67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43" name="Text Placeholder 27"/>
          <p:cNvSpPr>
            <a:spLocks noGrp="1"/>
          </p:cNvSpPr>
          <p:nvPr>
            <p:ph type="body" sz="quarter" idx="39" hasCustomPrompt="1"/>
          </p:nvPr>
        </p:nvSpPr>
        <p:spPr>
          <a:xfrm>
            <a:off x="6271869" y="5206742"/>
            <a:ext cx="5351115" cy="38106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92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Work Name</a:t>
            </a:r>
          </a:p>
        </p:txBody>
      </p:sp>
      <p:sp>
        <p:nvSpPr>
          <p:cNvPr id="44" name="Text Placeholder 27"/>
          <p:cNvSpPr>
            <a:spLocks noGrp="1"/>
          </p:cNvSpPr>
          <p:nvPr>
            <p:ph type="body" sz="quarter" idx="40" hasCustomPrompt="1"/>
          </p:nvPr>
        </p:nvSpPr>
        <p:spPr>
          <a:xfrm>
            <a:off x="6271869" y="5435339"/>
            <a:ext cx="5351115" cy="313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67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2" name="Freeform 11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" name="Freeform 12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5" name="Freeform 14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" name="Freeform 1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943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Working Typ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499537" y="1727202"/>
            <a:ext cx="2658530" cy="338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32" hasCustomPrompt="1"/>
          </p:nvPr>
        </p:nvSpPr>
        <p:spPr>
          <a:xfrm>
            <a:off x="3347160" y="1727202"/>
            <a:ext cx="2658530" cy="338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33" hasCustomPrompt="1"/>
          </p:nvPr>
        </p:nvSpPr>
        <p:spPr>
          <a:xfrm>
            <a:off x="6194782" y="1727202"/>
            <a:ext cx="2658530" cy="338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34" hasCustomPrompt="1"/>
          </p:nvPr>
        </p:nvSpPr>
        <p:spPr>
          <a:xfrm>
            <a:off x="9042404" y="1727202"/>
            <a:ext cx="2658530" cy="338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4" name="Text Placeholder 27"/>
          <p:cNvSpPr>
            <a:spLocks noGrp="1"/>
          </p:cNvSpPr>
          <p:nvPr>
            <p:ph type="body" sz="quarter" idx="39" hasCustomPrompt="1"/>
          </p:nvPr>
        </p:nvSpPr>
        <p:spPr>
          <a:xfrm>
            <a:off x="9042403" y="5206742"/>
            <a:ext cx="2658532" cy="38106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92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Work Name</a:t>
            </a:r>
          </a:p>
        </p:txBody>
      </p:sp>
      <p:sp>
        <p:nvSpPr>
          <p:cNvPr id="15" name="Text Placeholder 27"/>
          <p:cNvSpPr>
            <a:spLocks noGrp="1"/>
          </p:cNvSpPr>
          <p:nvPr>
            <p:ph type="body" sz="quarter" idx="40" hasCustomPrompt="1"/>
          </p:nvPr>
        </p:nvSpPr>
        <p:spPr>
          <a:xfrm>
            <a:off x="9042403" y="5435339"/>
            <a:ext cx="2658532" cy="313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67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22" name="Text Placeholder 27"/>
          <p:cNvSpPr>
            <a:spLocks noGrp="1"/>
          </p:cNvSpPr>
          <p:nvPr>
            <p:ph type="body" sz="quarter" idx="41" hasCustomPrompt="1"/>
          </p:nvPr>
        </p:nvSpPr>
        <p:spPr>
          <a:xfrm>
            <a:off x="6194783" y="5206742"/>
            <a:ext cx="2658532" cy="38106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92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Work Name</a:t>
            </a:r>
          </a:p>
        </p:txBody>
      </p:sp>
      <p:sp>
        <p:nvSpPr>
          <p:cNvPr id="23" name="Text Placeholder 27"/>
          <p:cNvSpPr>
            <a:spLocks noGrp="1"/>
          </p:cNvSpPr>
          <p:nvPr>
            <p:ph type="body" sz="quarter" idx="42" hasCustomPrompt="1"/>
          </p:nvPr>
        </p:nvSpPr>
        <p:spPr>
          <a:xfrm>
            <a:off x="6194783" y="5435339"/>
            <a:ext cx="2658532" cy="313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67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24" name="Text Placeholder 27"/>
          <p:cNvSpPr>
            <a:spLocks noGrp="1"/>
          </p:cNvSpPr>
          <p:nvPr>
            <p:ph type="body" sz="quarter" idx="43" hasCustomPrompt="1"/>
          </p:nvPr>
        </p:nvSpPr>
        <p:spPr>
          <a:xfrm>
            <a:off x="3347159" y="5206742"/>
            <a:ext cx="2658532" cy="38106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92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Work Name</a:t>
            </a:r>
          </a:p>
        </p:txBody>
      </p:sp>
      <p:sp>
        <p:nvSpPr>
          <p:cNvPr id="25" name="Text Placeholder 27"/>
          <p:cNvSpPr>
            <a:spLocks noGrp="1"/>
          </p:cNvSpPr>
          <p:nvPr>
            <p:ph type="body" sz="quarter" idx="44" hasCustomPrompt="1"/>
          </p:nvPr>
        </p:nvSpPr>
        <p:spPr>
          <a:xfrm>
            <a:off x="3347159" y="5435339"/>
            <a:ext cx="2658532" cy="313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67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26" name="Text Placeholder 27"/>
          <p:cNvSpPr>
            <a:spLocks noGrp="1"/>
          </p:cNvSpPr>
          <p:nvPr>
            <p:ph type="body" sz="quarter" idx="45" hasCustomPrompt="1"/>
          </p:nvPr>
        </p:nvSpPr>
        <p:spPr>
          <a:xfrm>
            <a:off x="499538" y="5206742"/>
            <a:ext cx="2658532" cy="38106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92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Work Name</a:t>
            </a:r>
          </a:p>
        </p:txBody>
      </p:sp>
      <p:sp>
        <p:nvSpPr>
          <p:cNvPr id="27" name="Text Placeholder 27"/>
          <p:cNvSpPr>
            <a:spLocks noGrp="1"/>
          </p:cNvSpPr>
          <p:nvPr>
            <p:ph type="body" sz="quarter" idx="46" hasCustomPrompt="1"/>
          </p:nvPr>
        </p:nvSpPr>
        <p:spPr>
          <a:xfrm>
            <a:off x="499538" y="5435339"/>
            <a:ext cx="2658532" cy="31333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867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altLang="ko-KR" dirty="0"/>
              <a:t>Responsibility 1</a:t>
            </a:r>
            <a:endParaRPr lang="ko-KR" alt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</p:spTree>
    <p:extLst>
      <p:ext uri="{BB962C8B-B14F-4D97-AF65-F5344CB8AC3E}">
        <p14:creationId xmlns:p14="http://schemas.microsoft.com/office/powerpoint/2010/main" val="41780624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Working Typ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727204"/>
            <a:ext cx="12192000" cy="3386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1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8333734"/>
            <a:ext cx="2844800" cy="365126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pPr defTabSz="742949"/>
            <a:r>
              <a:rPr lang="en-US" sz="1463">
                <a:solidFill>
                  <a:srgbClr val="FFFFFF"/>
                </a:solidFill>
              </a:rPr>
              <a:t>www.bestppt.com</a:t>
            </a:r>
            <a:endParaRPr lang="en-US" sz="1463" dirty="0">
              <a:solidFill>
                <a:srgbClr val="FFFFFF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110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Us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64186"/>
            <a:ext cx="12192000" cy="3117885"/>
          </a:xfrm>
          <a:prstGeom prst="rect">
            <a:avLst/>
          </a:prstGeom>
        </p:spPr>
        <p:txBody>
          <a:bodyPr lIns="91422" tIns="45711" rIns="91422" bIns="45711" anchor="ctr">
            <a:normAutofit/>
          </a:bodyPr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1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B2D6-3278-4042-8B38-19700E8B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8B3F7-5CE6-594D-A4F8-CF2D2A878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E3FAD-BE94-7C44-B159-B42B288A4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29671-4379-AF4C-B4C4-F08106B04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67EAB-1481-C740-855B-1E2E2007B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8D5BB-9606-1A47-845F-AACEB20E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8A4BA7-C4B0-D14D-B10D-514CA342D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9EF6B-4C07-F145-A517-ACAB6D3C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103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Us ty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5604933" y="0"/>
            <a:ext cx="6587067" cy="6858000"/>
          </a:xfrm>
          <a:prstGeom prst="rect">
            <a:avLst/>
          </a:prstGeom>
        </p:spPr>
        <p:txBody>
          <a:bodyPr lIns="91422" tIns="45711" rIns="91422" bIns="45711" anchor="ctr">
            <a:normAutofit/>
          </a:bodyPr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4" name="Freeform 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" name="Freeform 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7" name="Group 6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8" name="Freeform 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" name="Freeform 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7" name="Oval 16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636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231700" y="1"/>
            <a:ext cx="5960302" cy="6339789"/>
          </a:xfrm>
          <a:prstGeom prst="rect">
            <a:avLst/>
          </a:prstGeom>
        </p:spPr>
        <p:txBody>
          <a:bodyPr anchor="ctr"/>
          <a:lstStyle>
            <a:lvl1pPr algn="ctr">
              <a:defRPr lang="en-US" sz="1138" kern="12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719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9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0" name="Freeform 9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2" name="Freeform 11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" name="Freeform 12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894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_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946400" cy="6858000"/>
          </a:xfrm>
          <a:prstGeom prst="rect">
            <a:avLst/>
          </a:prstGeom>
          <a:solidFill>
            <a:srgbClr val="1B21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49"/>
            <a:endParaRPr lang="en-US" sz="1463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54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451544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454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</p:spTree>
    <p:extLst>
      <p:ext uri="{BB962C8B-B14F-4D97-AF65-F5344CB8AC3E}">
        <p14:creationId xmlns:p14="http://schemas.microsoft.com/office/powerpoint/2010/main" val="26995419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499536" y="1727204"/>
            <a:ext cx="5460997" cy="19642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083" baseline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33704" y="727035"/>
            <a:ext cx="8308521" cy="3962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5572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25" b="1" kern="1200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0543" y="1188297"/>
            <a:ext cx="8341178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42949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kern="12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33704" y="427703"/>
            <a:ext cx="8308521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557163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300" kern="1200" dirty="0">
                <a:solidFill>
                  <a:schemeClr val="accent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buNone/>
              <a:defRPr/>
            </a:lvl6pPr>
            <a:lvl7pPr marL="1671636" indent="0">
              <a:buNone/>
              <a:defRPr/>
            </a:lvl7pPr>
            <a:lvl8pPr marL="1950242" indent="0">
              <a:buNone/>
              <a:defRPr/>
            </a:lvl8pPr>
            <a:lvl9pPr marL="2228848" indent="0">
              <a:buNone/>
              <a:defRPr/>
            </a:lvl9pPr>
          </a:lstStyle>
          <a:p>
            <a:pPr marL="0" lvl="0" indent="0" algn="l" defTabSz="557212" rtl="0" eaLnBrk="1" latinLnBrk="0" hangingPunct="1">
              <a:lnSpc>
                <a:spcPct val="70000"/>
              </a:lnSpc>
              <a:spcBef>
                <a:spcPts val="609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10" name="Freeform 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Freeform 1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120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4" name="Freeform 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" name="Freeform 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8" name="Freeform 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" name="Freeform 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54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26479" y="1709928"/>
            <a:ext cx="4331207" cy="199339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6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d-ID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64755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4" name="Freeform 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" name="Freeform 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 flipH="1">
            <a:off x="508139" y="6504026"/>
            <a:ext cx="176167" cy="173866"/>
            <a:chOff x="4328868" y="5502988"/>
            <a:chExt cx="500307" cy="493774"/>
          </a:xfrm>
          <a:solidFill>
            <a:schemeClr val="bg1">
              <a:lumMod val="75000"/>
            </a:schemeClr>
          </a:solidFill>
        </p:grpSpPr>
        <p:sp>
          <p:nvSpPr>
            <p:cNvPr id="7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" name="Freeform 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id-ID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3773318" y="6350367"/>
            <a:ext cx="4645367" cy="375202"/>
          </a:xfrm>
          <a:prstGeom prst="rect">
            <a:avLst/>
          </a:prstGeom>
        </p:spPr>
        <p:txBody>
          <a:bodyPr wrap="square" lIns="74265" tIns="37133" rIns="74265" bIns="37133">
            <a:spAutoFit/>
          </a:bodyPr>
          <a:lstStyle/>
          <a:p>
            <a:pPr algn="ctr" defTabSz="742949"/>
            <a:r>
              <a:rPr lang="id-ID" sz="1138" b="1" dirty="0">
                <a:solidFill>
                  <a:srgbClr val="19252F">
                    <a:lumMod val="50000"/>
                    <a:lumOff val="50000"/>
                  </a:srgbClr>
                </a:solidFill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rPr>
              <a:t>www.companyname.com</a:t>
            </a:r>
          </a:p>
          <a:p>
            <a:pPr algn="ctr" defTabSz="742949"/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© 2016 </a:t>
            </a:r>
            <a:r>
              <a:rPr lang="id-ID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 Multipurpose Theme</a:t>
            </a:r>
            <a:r>
              <a:rPr lang="en-US" sz="813" dirty="0">
                <a:solidFill>
                  <a:srgbClr val="FFFFFF">
                    <a:lumMod val="75000"/>
                  </a:srgb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. All Rights Reserved.</a:t>
            </a:r>
            <a:endParaRPr lang="id-ID" sz="813" dirty="0">
              <a:solidFill>
                <a:srgbClr val="FFFFFF">
                  <a:lumMod val="75000"/>
                </a:srgbClr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335427"/>
            <a:ext cx="12192000" cy="0"/>
          </a:xfrm>
          <a:prstGeom prst="line">
            <a:avLst/>
          </a:prstGeom>
          <a:ln w="1905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11456234" y="6166711"/>
            <a:ext cx="352297" cy="317269"/>
          </a:xfrm>
          <a:prstGeom prst="ellipse">
            <a:avLst/>
          </a:prstGeom>
          <a:solidFill>
            <a:srgbClr val="192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503980" y="6219262"/>
            <a:ext cx="255779" cy="187458"/>
          </a:xfrm>
          <a:prstGeom prst="rect">
            <a:avLst/>
          </a:prstGeom>
          <a:noFill/>
        </p:spPr>
        <p:txBody>
          <a:bodyPr wrap="none" lIns="74265" tIns="37133" rIns="74265" bIns="37133" rtlCol="0">
            <a:spAutoFit/>
          </a:bodyPr>
          <a:lstStyle/>
          <a:p>
            <a:pPr algn="ctr" defTabSz="742949"/>
            <a:fld id="{260E2A6B-A809-4840-BF14-8648BC0BDF87}" type="slidenum">
              <a:rPr lang="id-ID" sz="731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pPr algn="ctr" defTabSz="742949"/>
              <a:t>‹#›</a:t>
            </a:fld>
            <a:endParaRPr lang="id-ID" sz="1138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0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14EB-C794-EF42-BB4E-08C656CD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3C71F7-A930-E24A-AB19-1724A889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8636B-7C6D-4C47-89F3-62892DE9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B3C87-C5F7-1740-B05A-0E8FFA04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4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776B4-C9F4-3A41-88DE-D934B692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0170-2C24-4C42-8A2A-C41B1823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C6DBE-1032-B740-A54C-FCD3FADA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B6C-062C-ED44-AC1E-B6A387F7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540D3-C9CE-8042-A669-A555EED5E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D5729-41C4-4B4C-BC21-1677ACBF6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F3A54-E55A-5E42-A6AF-5542238F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397D2-942C-6B42-8DC9-51789504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1150D-C2F5-654E-A8AB-7A8ED66B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0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9D64-2C62-5741-9816-E99DBDF0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1E10A2-E163-B843-8001-6F4E893DF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0EAB3-66DA-7B4E-958B-833F79E5F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1F16C-96E0-C142-92C6-D560D769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E84F8-3F08-FC48-822A-522A73CF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00D12-748A-8542-B4C9-302C348B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theme" Target="../theme/theme2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B4490E-074A-2A4D-B83A-5CAB0D7B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DF58B-0475-5B49-889A-6AAC279F9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6596B-D845-834E-BA14-6879E7620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C8782-8F86-1F42-BF20-8E8C67DF38F9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854C4-E432-FB46-8B1B-67AFEA6D1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7E7AB-3690-3C45-AAFA-BFFDC3073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86F9-C925-2442-AD86-278769F5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6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06" r:id="rId44"/>
    <p:sldLayoutId id="2147483707" r:id="rId4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8EDD0C-BC19-6C42-9F13-2F81E4C94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6566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Strategic Plan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January 2023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DC5EF467-D0E6-9B4B-8952-D8FE2B6E1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536" y="660400"/>
            <a:ext cx="664464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7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1086C5C-CBE4-7259-E0F4-9E35EEB89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5" t="8912" r="5151" b="13432"/>
          <a:stretch/>
        </p:blipFill>
        <p:spPr>
          <a:xfrm rot="5400000">
            <a:off x="10529072" y="901972"/>
            <a:ext cx="1219203" cy="148795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BC971F6-8454-B32A-3F74-955B6F29F2D0}"/>
              </a:ext>
            </a:extLst>
          </p:cNvPr>
          <p:cNvSpPr txBox="1">
            <a:spLocks/>
          </p:cNvSpPr>
          <p:nvPr/>
        </p:nvSpPr>
        <p:spPr>
          <a:xfrm>
            <a:off x="1440198" y="863807"/>
            <a:ext cx="4826000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26BBE-8BC6-DFE1-7475-BF73C56973E5}"/>
              </a:ext>
            </a:extLst>
          </p:cNvPr>
          <p:cNvSpPr txBox="1"/>
          <p:nvPr/>
        </p:nvSpPr>
        <p:spPr>
          <a:xfrm>
            <a:off x="1460480" y="1584706"/>
            <a:ext cx="4359301" cy="1485010"/>
          </a:xfrm>
          <a:prstGeom prst="rect">
            <a:avLst/>
          </a:prstGeom>
          <a:noFill/>
        </p:spPr>
        <p:txBody>
          <a:bodyPr wrap="square" lIns="99049" tIns="49524" rIns="99049" bIns="49524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We envision a community free from domestic violence and sexual assault, where we all live safely.</a:t>
            </a:r>
          </a:p>
          <a:p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65E4A8-7FF1-65EB-7297-50518E7AC5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5" t="8912" r="5151" b="13432"/>
          <a:stretch/>
        </p:blipFill>
        <p:spPr>
          <a:xfrm rot="5400000">
            <a:off x="134374" y="901973"/>
            <a:ext cx="1219203" cy="148795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78A9F15-2C63-CD47-F567-9A15502A2E59}"/>
              </a:ext>
            </a:extLst>
          </p:cNvPr>
          <p:cNvSpPr txBox="1">
            <a:spLocks/>
          </p:cNvSpPr>
          <p:nvPr/>
        </p:nvSpPr>
        <p:spPr>
          <a:xfrm>
            <a:off x="6496596" y="863807"/>
            <a:ext cx="3955856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Mission Statement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6595D0-A7DA-CC1E-331E-4526F4D63B50}"/>
              </a:ext>
            </a:extLst>
          </p:cNvPr>
          <p:cNvSpPr txBox="1"/>
          <p:nvPr/>
        </p:nvSpPr>
        <p:spPr>
          <a:xfrm>
            <a:off x="6481814" y="1576377"/>
            <a:ext cx="4359301" cy="1485010"/>
          </a:xfrm>
          <a:prstGeom prst="rect">
            <a:avLst/>
          </a:prstGeom>
          <a:noFill/>
        </p:spPr>
        <p:txBody>
          <a:bodyPr wrap="square" lIns="99049" tIns="49524" rIns="99049" bIns="49524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To provide safety and healing with dignity and respect to survivors of domestic violence and sexual assault, giving them a voice and hope for a better future. </a:t>
            </a:r>
          </a:p>
          <a:p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9F4944-2CCC-15CA-A7C0-C954A29B8C47}"/>
              </a:ext>
            </a:extLst>
          </p:cNvPr>
          <p:cNvCxnSpPr/>
          <p:nvPr/>
        </p:nvCxnSpPr>
        <p:spPr>
          <a:xfrm>
            <a:off x="5989320" y="958068"/>
            <a:ext cx="0" cy="4921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94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6D9D8823-1054-AB04-4359-EEEBFE81B90A}"/>
              </a:ext>
            </a:extLst>
          </p:cNvPr>
          <p:cNvSpPr txBox="1">
            <a:spLocks/>
          </p:cNvSpPr>
          <p:nvPr/>
        </p:nvSpPr>
        <p:spPr>
          <a:xfrm>
            <a:off x="495449" y="141553"/>
            <a:ext cx="9156551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Unprecedented Times Call For Enhanced Services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CB5D2FC0-E0E2-8B90-7C79-03ED53753203}"/>
              </a:ext>
            </a:extLst>
          </p:cNvPr>
          <p:cNvSpPr txBox="1">
            <a:spLocks/>
          </p:cNvSpPr>
          <p:nvPr/>
        </p:nvSpPr>
        <p:spPr>
          <a:xfrm>
            <a:off x="530543" y="751916"/>
            <a:ext cx="9989496" cy="22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742949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1671636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7pPr>
            <a:lvl8pPr marL="1950242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8pPr>
            <a:lvl9pPr marL="2228848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9pPr>
          </a:lstStyle>
          <a:p>
            <a:r>
              <a:rPr lang="en-US" sz="1600" dirty="0"/>
              <a:t>LSR currently unable to meet the growing needs of the community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500E98-BA13-FFC0-79CD-327F7F8906F4}"/>
              </a:ext>
            </a:extLst>
          </p:cNvPr>
          <p:cNvSpPr txBox="1"/>
          <p:nvPr/>
        </p:nvSpPr>
        <p:spPr>
          <a:xfrm rot="16200000">
            <a:off x="-482024" y="2338448"/>
            <a:ext cx="202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Calendar Year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A263F1-3413-5CBB-B199-3BECD9C44F98}"/>
              </a:ext>
            </a:extLst>
          </p:cNvPr>
          <p:cNvSpPr txBox="1"/>
          <p:nvPr/>
        </p:nvSpPr>
        <p:spPr>
          <a:xfrm rot="16200000">
            <a:off x="-482025" y="4705650"/>
            <a:ext cx="202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Calendar Year 2022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154CF63-66A6-18B4-4DF0-35510E7620CE}"/>
              </a:ext>
            </a:extLst>
          </p:cNvPr>
          <p:cNvGrpSpPr/>
          <p:nvPr/>
        </p:nvGrpSpPr>
        <p:grpSpPr>
          <a:xfrm>
            <a:off x="1459437" y="1672767"/>
            <a:ext cx="1700243" cy="4984166"/>
            <a:chOff x="1459437" y="1751148"/>
            <a:chExt cx="1700243" cy="4984166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7ED1310-B989-D5C3-2CB2-E18F294F31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15198" y="1751148"/>
              <a:ext cx="1188720" cy="11887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628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TPO Apps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6CEF2E1-676D-23A6-5092-A1C3E1282784}"/>
                </a:ext>
              </a:extLst>
            </p:cNvPr>
            <p:cNvSpPr/>
            <p:nvPr/>
          </p:nvSpPr>
          <p:spPr>
            <a:xfrm>
              <a:off x="1459437" y="3848844"/>
              <a:ext cx="1700243" cy="170024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1479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TPO Apps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FE246D0-78E4-8485-D9DC-1DC9CE0BBA62}"/>
                </a:ext>
              </a:extLst>
            </p:cNvPr>
            <p:cNvSpPr txBox="1"/>
            <p:nvPr/>
          </p:nvSpPr>
          <p:spPr>
            <a:xfrm>
              <a:off x="1514308" y="5719651"/>
              <a:ext cx="159050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742949"/>
              <a:r>
                <a:rPr lang="en-US" sz="44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135%</a:t>
              </a:r>
            </a:p>
            <a:p>
              <a:pPr algn="ctr" defTabSz="742949"/>
              <a:r>
                <a:rPr lang="en-US" sz="16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increase</a:t>
              </a:r>
              <a:endParaRPr lang="en-US" sz="1400" b="1" dirty="0">
                <a:solidFill>
                  <a:schemeClr val="accent4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4E1DB68-1B37-2773-18F6-88DCB2A30B2D}"/>
                </a:ext>
              </a:extLst>
            </p:cNvPr>
            <p:cNvCxnSpPr>
              <a:cxnSpLocks/>
            </p:cNvCxnSpPr>
            <p:nvPr/>
          </p:nvCxnSpPr>
          <p:spPr>
            <a:xfrm>
              <a:off x="2309558" y="3236543"/>
              <a:ext cx="0" cy="457200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92B2842-DB4A-C360-4348-E02807757A14}"/>
              </a:ext>
            </a:extLst>
          </p:cNvPr>
          <p:cNvGrpSpPr/>
          <p:nvPr/>
        </p:nvGrpSpPr>
        <p:grpSpPr>
          <a:xfrm>
            <a:off x="7141215" y="1672767"/>
            <a:ext cx="1700243" cy="4984166"/>
            <a:chOff x="5038331" y="1751148"/>
            <a:chExt cx="1700243" cy="498416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39E5FE7-B95F-C2F9-47F3-06CA0AD0D0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22811" y="1751148"/>
              <a:ext cx="1188720" cy="11887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200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SANE Cases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4C577FD-8E0E-451A-0888-DDF2A94B8908}"/>
                </a:ext>
              </a:extLst>
            </p:cNvPr>
            <p:cNvSpPr/>
            <p:nvPr/>
          </p:nvSpPr>
          <p:spPr>
            <a:xfrm>
              <a:off x="5038331" y="3848844"/>
              <a:ext cx="1700243" cy="170024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247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SANE Cases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B93F337-4EE7-19AB-BF5E-19A615E2C591}"/>
                </a:ext>
              </a:extLst>
            </p:cNvPr>
            <p:cNvCxnSpPr>
              <a:cxnSpLocks/>
            </p:cNvCxnSpPr>
            <p:nvPr/>
          </p:nvCxnSpPr>
          <p:spPr>
            <a:xfrm>
              <a:off x="5888452" y="3236543"/>
              <a:ext cx="0" cy="457200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B17613-77AA-52D1-C63A-C7A9526B023F}"/>
                </a:ext>
              </a:extLst>
            </p:cNvPr>
            <p:cNvSpPr txBox="1"/>
            <p:nvPr/>
          </p:nvSpPr>
          <p:spPr>
            <a:xfrm>
              <a:off x="5279229" y="5719651"/>
              <a:ext cx="126989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742949"/>
              <a:r>
                <a:rPr lang="en-US" sz="44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23%</a:t>
              </a:r>
            </a:p>
            <a:p>
              <a:pPr algn="ctr" defTabSz="742949"/>
              <a:r>
                <a:rPr lang="en-US" sz="16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increase</a:t>
              </a:r>
              <a:endParaRPr lang="en-US" sz="1400" b="1" dirty="0">
                <a:solidFill>
                  <a:schemeClr val="accent4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FFB9C6A-7ADA-2EF9-9D29-118797BBE75E}"/>
              </a:ext>
            </a:extLst>
          </p:cNvPr>
          <p:cNvGrpSpPr/>
          <p:nvPr/>
        </p:nvGrpSpPr>
        <p:grpSpPr>
          <a:xfrm>
            <a:off x="5247289" y="1672767"/>
            <a:ext cx="1700243" cy="4984166"/>
            <a:chOff x="3254717" y="1751148"/>
            <a:chExt cx="1700243" cy="498416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A9DC909-83FE-BE7D-3E46-4FF59D8E40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10478" y="1751148"/>
              <a:ext cx="1188720" cy="118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78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Shelter Clients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4432AE8-E5AF-1B94-AC86-D741E38E4493}"/>
                </a:ext>
              </a:extLst>
            </p:cNvPr>
            <p:cNvSpPr/>
            <p:nvPr/>
          </p:nvSpPr>
          <p:spPr>
            <a:xfrm>
              <a:off x="3254717" y="3848844"/>
              <a:ext cx="1700243" cy="170024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122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Shelter Clients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71FAF6D-2C00-5875-9371-B0A0908C2B06}"/>
                </a:ext>
              </a:extLst>
            </p:cNvPr>
            <p:cNvCxnSpPr>
              <a:cxnSpLocks/>
            </p:cNvCxnSpPr>
            <p:nvPr/>
          </p:nvCxnSpPr>
          <p:spPr>
            <a:xfrm>
              <a:off x="4104838" y="3236543"/>
              <a:ext cx="0" cy="457200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C147DE6-A951-E618-4C1B-5742D9F8E7CF}"/>
                </a:ext>
              </a:extLst>
            </p:cNvPr>
            <p:cNvSpPr txBox="1"/>
            <p:nvPr/>
          </p:nvSpPr>
          <p:spPr>
            <a:xfrm>
              <a:off x="3469889" y="5719651"/>
              <a:ext cx="126989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742949"/>
              <a:r>
                <a:rPr lang="en-US" sz="44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56%</a:t>
              </a:r>
            </a:p>
            <a:p>
              <a:pPr algn="ctr" defTabSz="742949"/>
              <a:r>
                <a:rPr lang="en-US" sz="16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increase</a:t>
              </a:r>
              <a:endParaRPr lang="en-US" sz="1400" b="1" dirty="0">
                <a:solidFill>
                  <a:schemeClr val="accent4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0E57B14-B19D-6C89-EF69-C65E942792AD}"/>
              </a:ext>
            </a:extLst>
          </p:cNvPr>
          <p:cNvGrpSpPr/>
          <p:nvPr/>
        </p:nvGrpSpPr>
        <p:grpSpPr>
          <a:xfrm>
            <a:off x="9035142" y="1672767"/>
            <a:ext cx="1700243" cy="4984166"/>
            <a:chOff x="6971206" y="1751148"/>
            <a:chExt cx="1700243" cy="498416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B5618BD-0332-3B5A-821E-FB413AA8A0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26967" y="1751148"/>
              <a:ext cx="1188720" cy="11887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26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SANE victims 13-17yo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12196DE-7D32-AB9D-D220-7263E693EA80}"/>
                </a:ext>
              </a:extLst>
            </p:cNvPr>
            <p:cNvSpPr/>
            <p:nvPr/>
          </p:nvSpPr>
          <p:spPr>
            <a:xfrm>
              <a:off x="6971206" y="3848844"/>
              <a:ext cx="1700243" cy="170024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46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SANE victims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13-17 years old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F555105-771E-75F4-350E-2180B953F4F6}"/>
                </a:ext>
              </a:extLst>
            </p:cNvPr>
            <p:cNvCxnSpPr>
              <a:cxnSpLocks/>
            </p:cNvCxnSpPr>
            <p:nvPr/>
          </p:nvCxnSpPr>
          <p:spPr>
            <a:xfrm>
              <a:off x="7821327" y="3236543"/>
              <a:ext cx="0" cy="457200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E4A97D2-9333-28D0-CDDC-9CF3ABBFE9F6}"/>
                </a:ext>
              </a:extLst>
            </p:cNvPr>
            <p:cNvSpPr txBox="1"/>
            <p:nvPr/>
          </p:nvSpPr>
          <p:spPr>
            <a:xfrm>
              <a:off x="7186378" y="5719651"/>
              <a:ext cx="126989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742949"/>
              <a:r>
                <a:rPr lang="en-US" sz="44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77%</a:t>
              </a:r>
            </a:p>
            <a:p>
              <a:pPr algn="ctr" defTabSz="742949"/>
              <a:r>
                <a:rPr lang="en-US" sz="16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increase</a:t>
              </a:r>
              <a:endParaRPr lang="en-US" sz="1400" b="1" dirty="0">
                <a:solidFill>
                  <a:schemeClr val="accent4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B920C91-6EC9-0FA3-D0E0-C987317E59B2}"/>
              </a:ext>
            </a:extLst>
          </p:cNvPr>
          <p:cNvGrpSpPr/>
          <p:nvPr/>
        </p:nvGrpSpPr>
        <p:grpSpPr>
          <a:xfrm>
            <a:off x="3353363" y="1672767"/>
            <a:ext cx="1700243" cy="4984166"/>
            <a:chOff x="8808463" y="1751148"/>
            <a:chExt cx="1700243" cy="498416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D6603D6-0DA3-A482-6DAB-E14DCE6BEA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64224" y="1751148"/>
              <a:ext cx="1188720" cy="118872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97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Housing requests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15F694A-1708-6021-85BC-870308E018D3}"/>
                </a:ext>
              </a:extLst>
            </p:cNvPr>
            <p:cNvSpPr/>
            <p:nvPr/>
          </p:nvSpPr>
          <p:spPr>
            <a:xfrm>
              <a:off x="8808463" y="3848844"/>
              <a:ext cx="1700243" cy="170024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742949"/>
              <a:r>
                <a:rPr lang="en-US" sz="1950" b="1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192</a:t>
              </a:r>
            </a:p>
            <a:p>
              <a:pPr algn="ctr" defTabSz="742949"/>
              <a:r>
                <a:rPr lang="en-US" sz="13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Housing requests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685C0D4-8D23-6044-5A69-AA9A57D8E5CA}"/>
                </a:ext>
              </a:extLst>
            </p:cNvPr>
            <p:cNvCxnSpPr>
              <a:cxnSpLocks/>
            </p:cNvCxnSpPr>
            <p:nvPr/>
          </p:nvCxnSpPr>
          <p:spPr>
            <a:xfrm>
              <a:off x="9658584" y="3236543"/>
              <a:ext cx="0" cy="457200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EF5ABAC-79E6-81F4-DDC8-E460AEDE41E4}"/>
                </a:ext>
              </a:extLst>
            </p:cNvPr>
            <p:cNvSpPr txBox="1"/>
            <p:nvPr/>
          </p:nvSpPr>
          <p:spPr>
            <a:xfrm>
              <a:off x="9023635" y="5719651"/>
              <a:ext cx="126989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742949"/>
              <a:r>
                <a:rPr lang="en-US" sz="44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98%</a:t>
              </a:r>
            </a:p>
            <a:p>
              <a:pPr algn="ctr" defTabSz="742949"/>
              <a:r>
                <a:rPr lang="en-US" sz="1600" b="1" dirty="0">
                  <a:solidFill>
                    <a:schemeClr val="accent4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increase</a:t>
              </a:r>
              <a:endParaRPr lang="en-US" sz="1400" b="1" dirty="0">
                <a:solidFill>
                  <a:schemeClr val="accent4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629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6D9D8823-1054-AB04-4359-EEEBFE81B90A}"/>
              </a:ext>
            </a:extLst>
          </p:cNvPr>
          <p:cNvSpPr txBox="1">
            <a:spLocks/>
          </p:cNvSpPr>
          <p:nvPr/>
        </p:nvSpPr>
        <p:spPr>
          <a:xfrm>
            <a:off x="495449" y="141553"/>
            <a:ext cx="9684871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Stabilize to Meet Higher Demand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CB5D2FC0-E0E2-8B90-7C79-03ED53753203}"/>
              </a:ext>
            </a:extLst>
          </p:cNvPr>
          <p:cNvSpPr txBox="1">
            <a:spLocks/>
          </p:cNvSpPr>
          <p:nvPr/>
        </p:nvSpPr>
        <p:spPr>
          <a:xfrm>
            <a:off x="530543" y="751916"/>
            <a:ext cx="9989496" cy="22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742949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1671636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7pPr>
            <a:lvl8pPr marL="1950242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8pPr>
            <a:lvl9pPr marL="2228848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9pPr>
          </a:lstStyle>
          <a:p>
            <a:r>
              <a:rPr lang="en-US" sz="1600" dirty="0"/>
              <a:t>LSR investment needs in three areas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C014169-A123-92FE-B9A4-3084ABBA7ED7}"/>
              </a:ext>
            </a:extLst>
          </p:cNvPr>
          <p:cNvGrpSpPr/>
          <p:nvPr/>
        </p:nvGrpSpPr>
        <p:grpSpPr>
          <a:xfrm>
            <a:off x="5141049" y="2587573"/>
            <a:ext cx="1909902" cy="3612059"/>
            <a:chOff x="14679044" y="3436682"/>
            <a:chExt cx="3738917" cy="7126125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E894E06-9479-5F25-AC15-DF4A9C5E919C}"/>
                </a:ext>
              </a:extLst>
            </p:cNvPr>
            <p:cNvSpPr/>
            <p:nvPr/>
          </p:nvSpPr>
          <p:spPr>
            <a:xfrm>
              <a:off x="14695890" y="3436682"/>
              <a:ext cx="3722071" cy="7126125"/>
            </a:xfrm>
            <a:prstGeom prst="rect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B740677-0759-20EF-5115-18A390239900}"/>
                </a:ext>
              </a:extLst>
            </p:cNvPr>
            <p:cNvSpPr txBox="1"/>
            <p:nvPr/>
          </p:nvSpPr>
          <p:spPr>
            <a:xfrm>
              <a:off x="14679044" y="6735927"/>
              <a:ext cx="3722069" cy="592149"/>
            </a:xfrm>
            <a:prstGeom prst="rect">
              <a:avLst/>
            </a:prstGeom>
            <a:noFill/>
          </p:spPr>
          <p:txBody>
            <a:bodyPr wrap="square" lIns="74294" tIns="37147" rIns="74294" bIns="37147" rtlCol="0">
              <a:spAutoFit/>
            </a:bodyPr>
            <a:lstStyle/>
            <a:p>
              <a:pPr algn="ctr" defTabSz="742949"/>
              <a:r>
                <a:rPr lang="en-US" sz="1463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Domestic Violence</a:t>
              </a:r>
              <a:endParaRPr lang="id-ID" sz="1463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B126DF3-F611-7F73-4297-2F3B0DD7EBB8}"/>
                </a:ext>
              </a:extLst>
            </p:cNvPr>
            <p:cNvSpPr txBox="1"/>
            <p:nvPr/>
          </p:nvSpPr>
          <p:spPr>
            <a:xfrm>
              <a:off x="14831022" y="7657055"/>
              <a:ext cx="3400091" cy="1605291"/>
            </a:xfrm>
            <a:prstGeom prst="rect">
              <a:avLst/>
            </a:prstGeom>
            <a:noFill/>
          </p:spPr>
          <p:txBody>
            <a:bodyPr wrap="square" lIns="74294" tIns="37147" rIns="74294" bIns="37147" rtlCol="0">
              <a:spAutoFit/>
            </a:bodyPr>
            <a:lstStyle/>
            <a:p>
              <a:pPr algn="ctr" defTabSz="742949"/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Ensure safety for all staff and clients with enhanced security and spaces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248DB1E-259B-067A-CEFF-8AF9FC2EBB57}"/>
                </a:ext>
              </a:extLst>
            </p:cNvPr>
            <p:cNvSpPr/>
            <p:nvPr/>
          </p:nvSpPr>
          <p:spPr>
            <a:xfrm>
              <a:off x="15240340" y="4060078"/>
              <a:ext cx="2633169" cy="2633169"/>
            </a:xfrm>
            <a:prstGeom prst="ellipse">
              <a:avLst/>
            </a:prstGeom>
            <a:solidFill>
              <a:schemeClr val="accent4">
                <a:lumMod val="5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73A0045-49C3-094D-D6C5-38A309CCEC8F}"/>
                </a:ext>
              </a:extLst>
            </p:cNvPr>
            <p:cNvGrpSpPr/>
            <p:nvPr/>
          </p:nvGrpSpPr>
          <p:grpSpPr>
            <a:xfrm>
              <a:off x="16139236" y="4948831"/>
              <a:ext cx="801688" cy="855662"/>
              <a:chOff x="14227175" y="6332538"/>
              <a:chExt cx="801688" cy="855662"/>
            </a:xfrm>
          </p:grpSpPr>
          <p:sp>
            <p:nvSpPr>
              <p:cNvPr id="93" name="Freeform 63">
                <a:extLst>
                  <a:ext uri="{FF2B5EF4-FFF2-40B4-BE49-F238E27FC236}">
                    <a16:creationId xmlns:a16="http://schemas.microsoft.com/office/drawing/2014/main" id="{DF4E4353-D675-518F-6E97-25C3A48986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27175" y="6416675"/>
                <a:ext cx="717550" cy="771525"/>
              </a:xfrm>
              <a:custGeom>
                <a:avLst/>
                <a:gdLst>
                  <a:gd name="T0" fmla="*/ 42 w 76"/>
                  <a:gd name="T1" fmla="*/ 0 h 82"/>
                  <a:gd name="T2" fmla="*/ 41 w 76"/>
                  <a:gd name="T3" fmla="*/ 0 h 82"/>
                  <a:gd name="T4" fmla="*/ 39 w 76"/>
                  <a:gd name="T5" fmla="*/ 1 h 82"/>
                  <a:gd name="T6" fmla="*/ 14 w 76"/>
                  <a:gd name="T7" fmla="*/ 49 h 82"/>
                  <a:gd name="T8" fmla="*/ 9 w 76"/>
                  <a:gd name="T9" fmla="*/ 54 h 82"/>
                  <a:gd name="T10" fmla="*/ 1 w 76"/>
                  <a:gd name="T11" fmla="*/ 60 h 82"/>
                  <a:gd name="T12" fmla="*/ 0 w 76"/>
                  <a:gd name="T13" fmla="*/ 61 h 82"/>
                  <a:gd name="T14" fmla="*/ 1 w 76"/>
                  <a:gd name="T15" fmla="*/ 63 h 82"/>
                  <a:gd name="T16" fmla="*/ 13 w 76"/>
                  <a:gd name="T17" fmla="*/ 75 h 82"/>
                  <a:gd name="T18" fmla="*/ 14 w 76"/>
                  <a:gd name="T19" fmla="*/ 75 h 82"/>
                  <a:gd name="T20" fmla="*/ 14 w 76"/>
                  <a:gd name="T21" fmla="*/ 75 h 82"/>
                  <a:gd name="T22" fmla="*/ 16 w 76"/>
                  <a:gd name="T23" fmla="*/ 75 h 82"/>
                  <a:gd name="T24" fmla="*/ 20 w 76"/>
                  <a:gd name="T25" fmla="*/ 68 h 82"/>
                  <a:gd name="T26" fmla="*/ 39 w 76"/>
                  <a:gd name="T27" fmla="*/ 81 h 82"/>
                  <a:gd name="T28" fmla="*/ 42 w 76"/>
                  <a:gd name="T29" fmla="*/ 82 h 82"/>
                  <a:gd name="T30" fmla="*/ 45 w 76"/>
                  <a:gd name="T31" fmla="*/ 81 h 82"/>
                  <a:gd name="T32" fmla="*/ 47 w 76"/>
                  <a:gd name="T33" fmla="*/ 79 h 82"/>
                  <a:gd name="T34" fmla="*/ 48 w 76"/>
                  <a:gd name="T35" fmla="*/ 75 h 82"/>
                  <a:gd name="T36" fmla="*/ 47 w 76"/>
                  <a:gd name="T37" fmla="*/ 73 h 82"/>
                  <a:gd name="T38" fmla="*/ 29 w 76"/>
                  <a:gd name="T39" fmla="*/ 60 h 82"/>
                  <a:gd name="T40" fmla="*/ 74 w 76"/>
                  <a:gd name="T41" fmla="*/ 36 h 82"/>
                  <a:gd name="T42" fmla="*/ 76 w 76"/>
                  <a:gd name="T43" fmla="*/ 35 h 82"/>
                  <a:gd name="T44" fmla="*/ 75 w 76"/>
                  <a:gd name="T45" fmla="*/ 33 h 82"/>
                  <a:gd name="T46" fmla="*/ 42 w 76"/>
                  <a:gd name="T47" fmla="*/ 0 h 82"/>
                  <a:gd name="T48" fmla="*/ 13 w 76"/>
                  <a:gd name="T49" fmla="*/ 56 h 82"/>
                  <a:gd name="T50" fmla="*/ 16 w 76"/>
                  <a:gd name="T51" fmla="*/ 53 h 82"/>
                  <a:gd name="T52" fmla="*/ 22 w 76"/>
                  <a:gd name="T53" fmla="*/ 60 h 82"/>
                  <a:gd name="T54" fmla="*/ 20 w 76"/>
                  <a:gd name="T55" fmla="*/ 62 h 82"/>
                  <a:gd name="T56" fmla="*/ 13 w 76"/>
                  <a:gd name="T57" fmla="*/ 56 h 82"/>
                  <a:gd name="T58" fmla="*/ 14 w 76"/>
                  <a:gd name="T59" fmla="*/ 70 h 82"/>
                  <a:gd name="T60" fmla="*/ 5 w 76"/>
                  <a:gd name="T61" fmla="*/ 62 h 82"/>
                  <a:gd name="T62" fmla="*/ 10 w 76"/>
                  <a:gd name="T63" fmla="*/ 59 h 82"/>
                  <a:gd name="T64" fmla="*/ 17 w 76"/>
                  <a:gd name="T65" fmla="*/ 65 h 82"/>
                  <a:gd name="T66" fmla="*/ 14 w 76"/>
                  <a:gd name="T67" fmla="*/ 70 h 82"/>
                  <a:gd name="T68" fmla="*/ 42 w 76"/>
                  <a:gd name="T69" fmla="*/ 78 h 82"/>
                  <a:gd name="T70" fmla="*/ 42 w 76"/>
                  <a:gd name="T71" fmla="*/ 78 h 82"/>
                  <a:gd name="T72" fmla="*/ 23 w 76"/>
                  <a:gd name="T73" fmla="*/ 65 h 82"/>
                  <a:gd name="T74" fmla="*/ 25 w 76"/>
                  <a:gd name="T75" fmla="*/ 62 h 82"/>
                  <a:gd name="T76" fmla="*/ 44 w 76"/>
                  <a:gd name="T77" fmla="*/ 76 h 82"/>
                  <a:gd name="T78" fmla="*/ 42 w 76"/>
                  <a:gd name="T79" fmla="*/ 78 h 82"/>
                  <a:gd name="T80" fmla="*/ 25 w 76"/>
                  <a:gd name="T81" fmla="*/ 57 h 82"/>
                  <a:gd name="T82" fmla="*/ 18 w 76"/>
                  <a:gd name="T83" fmla="*/ 50 h 82"/>
                  <a:gd name="T84" fmla="*/ 42 w 76"/>
                  <a:gd name="T85" fmla="*/ 5 h 82"/>
                  <a:gd name="T86" fmla="*/ 70 w 76"/>
                  <a:gd name="T87" fmla="*/ 34 h 82"/>
                  <a:gd name="T88" fmla="*/ 25 w 76"/>
                  <a:gd name="T89" fmla="*/ 5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6" h="82">
                    <a:moveTo>
                      <a:pt x="42" y="0"/>
                    </a:moveTo>
                    <a:cubicBezTo>
                      <a:pt x="42" y="0"/>
                      <a:pt x="41" y="0"/>
                      <a:pt x="41" y="0"/>
                    </a:cubicBezTo>
                    <a:cubicBezTo>
                      <a:pt x="40" y="0"/>
                      <a:pt x="40" y="0"/>
                      <a:pt x="39" y="1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9" y="54"/>
                      <a:pt x="9" y="54"/>
                      <a:pt x="9" y="54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0"/>
                      <a:pt x="0" y="61"/>
                      <a:pt x="0" y="61"/>
                    </a:cubicBezTo>
                    <a:cubicBezTo>
                      <a:pt x="0" y="62"/>
                      <a:pt x="0" y="62"/>
                      <a:pt x="1" y="63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3" y="75"/>
                      <a:pt x="13" y="75"/>
                      <a:pt x="14" y="75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15" y="75"/>
                      <a:pt x="15" y="75"/>
                      <a:pt x="16" y="75"/>
                    </a:cubicBezTo>
                    <a:cubicBezTo>
                      <a:pt x="20" y="68"/>
                      <a:pt x="20" y="68"/>
                      <a:pt x="20" y="68"/>
                    </a:cubicBezTo>
                    <a:cubicBezTo>
                      <a:pt x="39" y="81"/>
                      <a:pt x="39" y="81"/>
                      <a:pt x="39" y="81"/>
                    </a:cubicBezTo>
                    <a:cubicBezTo>
                      <a:pt x="40" y="82"/>
                      <a:pt x="41" y="82"/>
                      <a:pt x="42" y="82"/>
                    </a:cubicBezTo>
                    <a:cubicBezTo>
                      <a:pt x="43" y="82"/>
                      <a:pt x="44" y="81"/>
                      <a:pt x="45" y="81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8" y="78"/>
                      <a:pt x="48" y="77"/>
                      <a:pt x="48" y="75"/>
                    </a:cubicBezTo>
                    <a:cubicBezTo>
                      <a:pt x="48" y="74"/>
                      <a:pt x="48" y="73"/>
                      <a:pt x="47" y="73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5" y="36"/>
                      <a:pt x="75" y="35"/>
                      <a:pt x="76" y="35"/>
                    </a:cubicBezTo>
                    <a:cubicBezTo>
                      <a:pt x="76" y="34"/>
                      <a:pt x="75" y="33"/>
                      <a:pt x="75" y="33"/>
                    </a:cubicBezTo>
                    <a:lnTo>
                      <a:pt x="42" y="0"/>
                    </a:lnTo>
                    <a:close/>
                    <a:moveTo>
                      <a:pt x="13" y="56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0" y="62"/>
                      <a:pt x="20" y="62"/>
                      <a:pt x="20" y="62"/>
                    </a:cubicBezTo>
                    <a:lnTo>
                      <a:pt x="13" y="56"/>
                    </a:lnTo>
                    <a:close/>
                    <a:moveTo>
                      <a:pt x="14" y="70"/>
                    </a:moveTo>
                    <a:cubicBezTo>
                      <a:pt x="5" y="62"/>
                      <a:pt x="5" y="62"/>
                      <a:pt x="5" y="62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7" y="65"/>
                      <a:pt x="17" y="65"/>
                      <a:pt x="17" y="65"/>
                    </a:cubicBezTo>
                    <a:lnTo>
                      <a:pt x="14" y="70"/>
                    </a:lnTo>
                    <a:close/>
                    <a:moveTo>
                      <a:pt x="42" y="78"/>
                    </a:moveTo>
                    <a:cubicBezTo>
                      <a:pt x="42" y="78"/>
                      <a:pt x="42" y="78"/>
                      <a:pt x="42" y="78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44" y="76"/>
                      <a:pt x="44" y="76"/>
                      <a:pt x="44" y="76"/>
                    </a:cubicBezTo>
                    <a:lnTo>
                      <a:pt x="42" y="78"/>
                    </a:lnTo>
                    <a:close/>
                    <a:moveTo>
                      <a:pt x="25" y="57"/>
                    </a:moveTo>
                    <a:cubicBezTo>
                      <a:pt x="18" y="50"/>
                      <a:pt x="18" y="50"/>
                      <a:pt x="18" y="50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70" y="34"/>
                      <a:pt x="70" y="34"/>
                      <a:pt x="70" y="34"/>
                    </a:cubicBezTo>
                    <a:lnTo>
                      <a:pt x="25" y="5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7148" tIns="18574" rIns="37148" bIns="18574" numCol="1" anchor="t" anchorCtr="0" compatLnSpc="1">
                <a:prstTxWarp prst="textNoShape">
                  <a:avLst/>
                </a:prstTxWarp>
              </a:bodyPr>
              <a:lstStyle/>
              <a:p>
                <a:pPr defTabSz="742949"/>
                <a:endParaRPr lang="en-US" sz="1463" dirty="0">
                  <a:solidFill>
                    <a:srgbClr val="FFFFFF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94" name="Freeform 64">
                <a:extLst>
                  <a:ext uri="{FF2B5EF4-FFF2-40B4-BE49-F238E27FC236}">
                    <a16:creationId xmlns:a16="http://schemas.microsoft.com/office/drawing/2014/main" id="{81FAD61F-16C3-2A36-8BD1-B54A711B16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7238" y="6332538"/>
                <a:ext cx="301625" cy="301625"/>
              </a:xfrm>
              <a:custGeom>
                <a:avLst/>
                <a:gdLst>
                  <a:gd name="T0" fmla="*/ 24 w 32"/>
                  <a:gd name="T1" fmla="*/ 9 h 32"/>
                  <a:gd name="T2" fmla="*/ 2 w 32"/>
                  <a:gd name="T3" fmla="*/ 0 h 32"/>
                  <a:gd name="T4" fmla="*/ 0 w 32"/>
                  <a:gd name="T5" fmla="*/ 2 h 32"/>
                  <a:gd name="T6" fmla="*/ 2 w 32"/>
                  <a:gd name="T7" fmla="*/ 4 h 32"/>
                  <a:gd name="T8" fmla="*/ 2 w 32"/>
                  <a:gd name="T9" fmla="*/ 4 h 32"/>
                  <a:gd name="T10" fmla="*/ 21 w 32"/>
                  <a:gd name="T11" fmla="*/ 11 h 32"/>
                  <a:gd name="T12" fmla="*/ 28 w 32"/>
                  <a:gd name="T13" fmla="*/ 30 h 32"/>
                  <a:gd name="T14" fmla="*/ 30 w 32"/>
                  <a:gd name="T15" fmla="*/ 32 h 32"/>
                  <a:gd name="T16" fmla="*/ 30 w 32"/>
                  <a:gd name="T17" fmla="*/ 32 h 32"/>
                  <a:gd name="T18" fmla="*/ 32 w 32"/>
                  <a:gd name="T19" fmla="*/ 30 h 32"/>
                  <a:gd name="T20" fmla="*/ 24 w 32"/>
                  <a:gd name="T21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2">
                    <a:moveTo>
                      <a:pt x="24" y="9"/>
                    </a:moveTo>
                    <a:cubicBezTo>
                      <a:pt x="18" y="3"/>
                      <a:pt x="10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9" y="4"/>
                      <a:pt x="16" y="7"/>
                      <a:pt x="21" y="11"/>
                    </a:cubicBezTo>
                    <a:cubicBezTo>
                      <a:pt x="26" y="16"/>
                      <a:pt x="28" y="23"/>
                      <a:pt x="28" y="30"/>
                    </a:cubicBezTo>
                    <a:cubicBezTo>
                      <a:pt x="28" y="31"/>
                      <a:pt x="29" y="32"/>
                      <a:pt x="30" y="32"/>
                    </a:cubicBezTo>
                    <a:cubicBezTo>
                      <a:pt x="30" y="32"/>
                      <a:pt x="30" y="32"/>
                      <a:pt x="30" y="32"/>
                    </a:cubicBezTo>
                    <a:cubicBezTo>
                      <a:pt x="31" y="32"/>
                      <a:pt x="32" y="31"/>
                      <a:pt x="32" y="30"/>
                    </a:cubicBezTo>
                    <a:cubicBezTo>
                      <a:pt x="32" y="22"/>
                      <a:pt x="29" y="14"/>
                      <a:pt x="24" y="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7148" tIns="18574" rIns="37148" bIns="18574" numCol="1" anchor="t" anchorCtr="0" compatLnSpc="1">
                <a:prstTxWarp prst="textNoShape">
                  <a:avLst/>
                </a:prstTxWarp>
              </a:bodyPr>
              <a:lstStyle/>
              <a:p>
                <a:pPr defTabSz="742949"/>
                <a:endParaRPr lang="en-US" sz="1463" dirty="0">
                  <a:solidFill>
                    <a:srgbClr val="FFFFFF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95" name="Freeform 65">
                <a:extLst>
                  <a:ext uri="{FF2B5EF4-FFF2-40B4-BE49-F238E27FC236}">
                    <a16:creationId xmlns:a16="http://schemas.microsoft.com/office/drawing/2014/main" id="{382670FF-A0CC-5524-BB9D-E559A8FE1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55813" y="6445250"/>
                <a:ext cx="160338" cy="160337"/>
              </a:xfrm>
              <a:custGeom>
                <a:avLst/>
                <a:gdLst>
                  <a:gd name="T0" fmla="*/ 10 w 17"/>
                  <a:gd name="T1" fmla="*/ 7 h 17"/>
                  <a:gd name="T2" fmla="*/ 13 w 17"/>
                  <a:gd name="T3" fmla="*/ 15 h 17"/>
                  <a:gd name="T4" fmla="*/ 15 w 17"/>
                  <a:gd name="T5" fmla="*/ 17 h 17"/>
                  <a:gd name="T6" fmla="*/ 15 w 17"/>
                  <a:gd name="T7" fmla="*/ 17 h 17"/>
                  <a:gd name="T8" fmla="*/ 17 w 17"/>
                  <a:gd name="T9" fmla="*/ 15 h 17"/>
                  <a:gd name="T10" fmla="*/ 13 w 17"/>
                  <a:gd name="T11" fmla="*/ 4 h 17"/>
                  <a:gd name="T12" fmla="*/ 2 w 17"/>
                  <a:gd name="T13" fmla="*/ 0 h 17"/>
                  <a:gd name="T14" fmla="*/ 0 w 17"/>
                  <a:gd name="T15" fmla="*/ 2 h 17"/>
                  <a:gd name="T16" fmla="*/ 3 w 17"/>
                  <a:gd name="T17" fmla="*/ 4 h 17"/>
                  <a:gd name="T18" fmla="*/ 10 w 17"/>
                  <a:gd name="T1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7">
                    <a:moveTo>
                      <a:pt x="10" y="7"/>
                    </a:moveTo>
                    <a:cubicBezTo>
                      <a:pt x="12" y="9"/>
                      <a:pt x="13" y="12"/>
                      <a:pt x="13" y="15"/>
                    </a:cubicBezTo>
                    <a:cubicBezTo>
                      <a:pt x="13" y="16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11"/>
                      <a:pt x="16" y="7"/>
                      <a:pt x="13" y="4"/>
                    </a:cubicBezTo>
                    <a:cubicBezTo>
                      <a:pt x="10" y="2"/>
                      <a:pt x="6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4"/>
                      <a:pt x="3" y="4"/>
                    </a:cubicBezTo>
                    <a:cubicBezTo>
                      <a:pt x="5" y="4"/>
                      <a:pt x="8" y="5"/>
                      <a:pt x="10" y="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7148" tIns="18574" rIns="37148" bIns="18574" numCol="1" anchor="t" anchorCtr="0" compatLnSpc="1">
                <a:prstTxWarp prst="textNoShape">
                  <a:avLst/>
                </a:prstTxWarp>
              </a:bodyPr>
              <a:lstStyle/>
              <a:p>
                <a:pPr defTabSz="742949"/>
                <a:endParaRPr lang="en-US" sz="1463" dirty="0">
                  <a:solidFill>
                    <a:srgbClr val="FFFFFF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3D3F8F2-C83F-809F-13B3-B1CB179D1798}"/>
              </a:ext>
            </a:extLst>
          </p:cNvPr>
          <p:cNvGrpSpPr/>
          <p:nvPr/>
        </p:nvGrpSpPr>
        <p:grpSpPr>
          <a:xfrm>
            <a:off x="7581925" y="2587573"/>
            <a:ext cx="1909902" cy="3612059"/>
            <a:chOff x="19057471" y="3436684"/>
            <a:chExt cx="3738918" cy="7126127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870B1B3-BD0C-D72C-FC29-04D7F192E194}"/>
                </a:ext>
              </a:extLst>
            </p:cNvPr>
            <p:cNvSpPr/>
            <p:nvPr/>
          </p:nvSpPr>
          <p:spPr>
            <a:xfrm>
              <a:off x="19074317" y="3436684"/>
              <a:ext cx="3722072" cy="7126127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7CE3264-0A27-4F87-0822-2726B49381B7}"/>
                </a:ext>
              </a:extLst>
            </p:cNvPr>
            <p:cNvSpPr txBox="1"/>
            <p:nvPr/>
          </p:nvSpPr>
          <p:spPr>
            <a:xfrm>
              <a:off x="19057471" y="6735926"/>
              <a:ext cx="3722070" cy="592149"/>
            </a:xfrm>
            <a:prstGeom prst="rect">
              <a:avLst/>
            </a:prstGeom>
            <a:noFill/>
          </p:spPr>
          <p:txBody>
            <a:bodyPr wrap="square" lIns="74294" tIns="37147" rIns="74294" bIns="37147" rtlCol="0">
              <a:spAutoFit/>
            </a:bodyPr>
            <a:lstStyle/>
            <a:p>
              <a:pPr algn="ctr" defTabSz="742949"/>
              <a:r>
                <a:rPr lang="en-US" sz="1463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Sexual Assault</a:t>
              </a:r>
              <a:endParaRPr lang="id-ID" sz="1463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ADF992C-CD42-A534-B320-7B6ABEA099C5}"/>
                </a:ext>
              </a:extLst>
            </p:cNvPr>
            <p:cNvSpPr txBox="1"/>
            <p:nvPr/>
          </p:nvSpPr>
          <p:spPr>
            <a:xfrm>
              <a:off x="19209449" y="7657056"/>
              <a:ext cx="3400090" cy="1240969"/>
            </a:xfrm>
            <a:prstGeom prst="rect">
              <a:avLst/>
            </a:prstGeom>
            <a:noFill/>
          </p:spPr>
          <p:txBody>
            <a:bodyPr wrap="square" lIns="74294" tIns="37147" rIns="74294" bIns="37147" rtlCol="0">
              <a:spAutoFit/>
            </a:bodyPr>
            <a:lstStyle/>
            <a:p>
              <a:pPr algn="ctr" defTabSz="742949"/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Build new SANE Suite to meet demand and support overall mission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506628B-925E-850B-D295-ED8154BFC0F5}"/>
                </a:ext>
              </a:extLst>
            </p:cNvPr>
            <p:cNvSpPr/>
            <p:nvPr/>
          </p:nvSpPr>
          <p:spPr>
            <a:xfrm>
              <a:off x="19618768" y="4060078"/>
              <a:ext cx="2633169" cy="2633169"/>
            </a:xfrm>
            <a:prstGeom prst="ellipse">
              <a:avLst/>
            </a:prstGeom>
            <a:solidFill>
              <a:schemeClr val="accent5">
                <a:lumMod val="5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01" name="Freeform 69">
              <a:extLst>
                <a:ext uri="{FF2B5EF4-FFF2-40B4-BE49-F238E27FC236}">
                  <a16:creationId xmlns:a16="http://schemas.microsoft.com/office/drawing/2014/main" id="{942AED64-E5E9-5C9A-363E-B584A3767F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13209" y="4979888"/>
              <a:ext cx="844287" cy="793549"/>
            </a:xfrm>
            <a:custGeom>
              <a:avLst/>
              <a:gdLst>
                <a:gd name="T0" fmla="*/ 95 w 96"/>
                <a:gd name="T1" fmla="*/ 0 h 90"/>
                <a:gd name="T2" fmla="*/ 91 w 96"/>
                <a:gd name="T3" fmla="*/ 0 h 90"/>
                <a:gd name="T4" fmla="*/ 2 w 96"/>
                <a:gd name="T5" fmla="*/ 46 h 90"/>
                <a:gd name="T6" fmla="*/ 1 w 96"/>
                <a:gd name="T7" fmla="*/ 49 h 90"/>
                <a:gd name="T8" fmla="*/ 3 w 96"/>
                <a:gd name="T9" fmla="*/ 51 h 90"/>
                <a:gd name="T10" fmla="*/ 40 w 96"/>
                <a:gd name="T11" fmla="*/ 63 h 90"/>
                <a:gd name="T12" fmla="*/ 40 w 96"/>
                <a:gd name="T13" fmla="*/ 87 h 90"/>
                <a:gd name="T14" fmla="*/ 41 w 96"/>
                <a:gd name="T15" fmla="*/ 90 h 90"/>
                <a:gd name="T16" fmla="*/ 42 w 96"/>
                <a:gd name="T17" fmla="*/ 90 h 90"/>
                <a:gd name="T18" fmla="*/ 44 w 96"/>
                <a:gd name="T19" fmla="*/ 89 h 90"/>
                <a:gd name="T20" fmla="*/ 59 w 96"/>
                <a:gd name="T21" fmla="*/ 69 h 90"/>
                <a:gd name="T22" fmla="*/ 75 w 96"/>
                <a:gd name="T23" fmla="*/ 74 h 90"/>
                <a:gd name="T24" fmla="*/ 76 w 96"/>
                <a:gd name="T25" fmla="*/ 74 h 90"/>
                <a:gd name="T26" fmla="*/ 78 w 96"/>
                <a:gd name="T27" fmla="*/ 74 h 90"/>
                <a:gd name="T28" fmla="*/ 79 w 96"/>
                <a:gd name="T29" fmla="*/ 72 h 90"/>
                <a:gd name="T30" fmla="*/ 96 w 96"/>
                <a:gd name="T31" fmla="*/ 3 h 90"/>
                <a:gd name="T32" fmla="*/ 95 w 96"/>
                <a:gd name="T33" fmla="*/ 0 h 90"/>
                <a:gd name="T34" fmla="*/ 44 w 96"/>
                <a:gd name="T35" fmla="*/ 83 h 90"/>
                <a:gd name="T36" fmla="*/ 44 w 96"/>
                <a:gd name="T37" fmla="*/ 64 h 90"/>
                <a:gd name="T38" fmla="*/ 55 w 96"/>
                <a:gd name="T39" fmla="*/ 67 h 90"/>
                <a:gd name="T40" fmla="*/ 44 w 96"/>
                <a:gd name="T41" fmla="*/ 83 h 90"/>
                <a:gd name="T42" fmla="*/ 75 w 96"/>
                <a:gd name="T43" fmla="*/ 70 h 90"/>
                <a:gd name="T44" fmla="*/ 45 w 96"/>
                <a:gd name="T45" fmla="*/ 60 h 90"/>
                <a:gd name="T46" fmla="*/ 76 w 96"/>
                <a:gd name="T47" fmla="*/ 26 h 90"/>
                <a:gd name="T48" fmla="*/ 76 w 96"/>
                <a:gd name="T49" fmla="*/ 23 h 90"/>
                <a:gd name="T50" fmla="*/ 73 w 96"/>
                <a:gd name="T51" fmla="*/ 23 h 90"/>
                <a:gd name="T52" fmla="*/ 41 w 96"/>
                <a:gd name="T53" fmla="*/ 59 h 90"/>
                <a:gd name="T54" fmla="*/ 6 w 96"/>
                <a:gd name="T55" fmla="*/ 48 h 90"/>
                <a:gd name="T56" fmla="*/ 91 w 96"/>
                <a:gd name="T57" fmla="*/ 5 h 90"/>
                <a:gd name="T58" fmla="*/ 75 w 96"/>
                <a:gd name="T59" fmla="*/ 7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6" h="90">
                  <a:moveTo>
                    <a:pt x="95" y="0"/>
                  </a:moveTo>
                  <a:cubicBezTo>
                    <a:pt x="94" y="0"/>
                    <a:pt x="92" y="0"/>
                    <a:pt x="91" y="0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1" y="46"/>
                    <a:pt x="0" y="47"/>
                    <a:pt x="1" y="49"/>
                  </a:cubicBezTo>
                  <a:cubicBezTo>
                    <a:pt x="1" y="50"/>
                    <a:pt x="1" y="51"/>
                    <a:pt x="3" y="51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39" y="89"/>
                    <a:pt x="40" y="90"/>
                    <a:pt x="41" y="90"/>
                  </a:cubicBezTo>
                  <a:cubicBezTo>
                    <a:pt x="41" y="90"/>
                    <a:pt x="42" y="90"/>
                    <a:pt x="42" y="90"/>
                  </a:cubicBezTo>
                  <a:cubicBezTo>
                    <a:pt x="42" y="90"/>
                    <a:pt x="44" y="90"/>
                    <a:pt x="44" y="8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7" y="74"/>
                    <a:pt x="77" y="74"/>
                    <a:pt x="78" y="74"/>
                  </a:cubicBezTo>
                  <a:cubicBezTo>
                    <a:pt x="78" y="73"/>
                    <a:pt x="79" y="73"/>
                    <a:pt x="79" y="72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2"/>
                    <a:pt x="95" y="1"/>
                    <a:pt x="95" y="0"/>
                  </a:cubicBezTo>
                  <a:close/>
                  <a:moveTo>
                    <a:pt x="44" y="83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55" y="67"/>
                    <a:pt x="55" y="67"/>
                    <a:pt x="55" y="67"/>
                  </a:cubicBezTo>
                  <a:lnTo>
                    <a:pt x="44" y="83"/>
                  </a:lnTo>
                  <a:close/>
                  <a:moveTo>
                    <a:pt x="75" y="70"/>
                  </a:moveTo>
                  <a:cubicBezTo>
                    <a:pt x="45" y="60"/>
                    <a:pt x="45" y="60"/>
                    <a:pt x="45" y="60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5"/>
                    <a:pt x="76" y="24"/>
                    <a:pt x="76" y="23"/>
                  </a:cubicBezTo>
                  <a:cubicBezTo>
                    <a:pt x="75" y="22"/>
                    <a:pt x="73" y="22"/>
                    <a:pt x="73" y="23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91" y="5"/>
                    <a:pt x="91" y="5"/>
                    <a:pt x="91" y="5"/>
                  </a:cubicBezTo>
                  <a:lnTo>
                    <a:pt x="75" y="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BC4272E-DBF8-5052-C7C8-7B7740E7767B}"/>
              </a:ext>
            </a:extLst>
          </p:cNvPr>
          <p:cNvGrpSpPr/>
          <p:nvPr/>
        </p:nvGrpSpPr>
        <p:grpSpPr>
          <a:xfrm>
            <a:off x="2633073" y="2587725"/>
            <a:ext cx="1911096" cy="3611907"/>
            <a:chOff x="5939034" y="3436682"/>
            <a:chExt cx="3738918" cy="7123708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3A75E35-B9B6-9E12-CABE-3E36498DF1EE}"/>
                </a:ext>
              </a:extLst>
            </p:cNvPr>
            <p:cNvSpPr/>
            <p:nvPr/>
          </p:nvSpPr>
          <p:spPr>
            <a:xfrm>
              <a:off x="5939034" y="3436682"/>
              <a:ext cx="3722071" cy="7123708"/>
            </a:xfrm>
            <a:prstGeom prst="rect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97162F2-E1A1-B2EE-E7D0-811C87BC6DA3}"/>
                </a:ext>
              </a:extLst>
            </p:cNvPr>
            <p:cNvSpPr txBox="1"/>
            <p:nvPr/>
          </p:nvSpPr>
          <p:spPr>
            <a:xfrm>
              <a:off x="5955881" y="6735927"/>
              <a:ext cx="3722071" cy="591973"/>
            </a:xfrm>
            <a:prstGeom prst="rect">
              <a:avLst/>
            </a:prstGeom>
            <a:noFill/>
          </p:spPr>
          <p:txBody>
            <a:bodyPr wrap="square" lIns="74294" tIns="37147" rIns="74294" bIns="37147" rtlCol="0">
              <a:spAutoFit/>
            </a:bodyPr>
            <a:lstStyle/>
            <a:p>
              <a:pPr algn="ctr" defTabSz="742949"/>
              <a:r>
                <a:rPr lang="en-US" sz="1463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Internal Foundation</a:t>
              </a:r>
              <a:endParaRPr lang="id-ID" sz="1463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8F994DD-9318-E8DE-9747-08BD342E8979}"/>
                </a:ext>
              </a:extLst>
            </p:cNvPr>
            <p:cNvSpPr txBox="1"/>
            <p:nvPr/>
          </p:nvSpPr>
          <p:spPr>
            <a:xfrm>
              <a:off x="6107856" y="7657055"/>
              <a:ext cx="3400090" cy="2333242"/>
            </a:xfrm>
            <a:prstGeom prst="rect">
              <a:avLst/>
            </a:prstGeom>
            <a:noFill/>
          </p:spPr>
          <p:txBody>
            <a:bodyPr wrap="square" lIns="74294" tIns="37147" rIns="74294" bIns="37147" rtlCol="0">
              <a:spAutoFit/>
            </a:bodyPr>
            <a:lstStyle/>
            <a:p>
              <a:pPr algn="ctr" defTabSz="742949"/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Strengthen internal tools, personnel, and facilities to ensure organization can support additional growth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4093FA-AA46-D390-BABD-B912D4354668}"/>
                </a:ext>
              </a:extLst>
            </p:cNvPr>
            <p:cNvSpPr/>
            <p:nvPr/>
          </p:nvSpPr>
          <p:spPr>
            <a:xfrm>
              <a:off x="6500331" y="4060078"/>
              <a:ext cx="2633169" cy="2633169"/>
            </a:xfrm>
            <a:prstGeom prst="ellipse">
              <a:avLst/>
            </a:prstGeom>
            <a:solidFill>
              <a:schemeClr val="accent2">
                <a:lumMod val="5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DF011DD-2148-B5AC-6E48-34DBF1B4291F}"/>
                </a:ext>
              </a:extLst>
            </p:cNvPr>
            <p:cNvGrpSpPr/>
            <p:nvPr/>
          </p:nvGrpSpPr>
          <p:grpSpPr>
            <a:xfrm>
              <a:off x="7431183" y="5024591"/>
              <a:ext cx="771464" cy="704143"/>
              <a:chOff x="11047413" y="6575425"/>
              <a:chExt cx="673100" cy="614363"/>
            </a:xfrm>
            <a:solidFill>
              <a:schemeClr val="bg1"/>
            </a:solidFill>
          </p:grpSpPr>
          <p:sp>
            <p:nvSpPr>
              <p:cNvPr id="108" name="Freeform 47">
                <a:extLst>
                  <a:ext uri="{FF2B5EF4-FFF2-40B4-BE49-F238E27FC236}">
                    <a16:creationId xmlns:a16="http://schemas.microsoft.com/office/drawing/2014/main" id="{5FFD1AD4-BE65-E6CF-E9AD-3A17B8E6EB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68063" y="6575425"/>
                <a:ext cx="549275" cy="107950"/>
              </a:xfrm>
              <a:custGeom>
                <a:avLst/>
                <a:gdLst>
                  <a:gd name="T0" fmla="*/ 4 w 146"/>
                  <a:gd name="T1" fmla="*/ 29 h 29"/>
                  <a:gd name="T2" fmla="*/ 142 w 146"/>
                  <a:gd name="T3" fmla="*/ 29 h 29"/>
                  <a:gd name="T4" fmla="*/ 142 w 146"/>
                  <a:gd name="T5" fmla="*/ 29 h 29"/>
                  <a:gd name="T6" fmla="*/ 146 w 146"/>
                  <a:gd name="T7" fmla="*/ 25 h 29"/>
                  <a:gd name="T8" fmla="*/ 144 w 146"/>
                  <a:gd name="T9" fmla="*/ 22 h 29"/>
                  <a:gd name="T10" fmla="*/ 122 w 146"/>
                  <a:gd name="T11" fmla="*/ 1 h 29"/>
                  <a:gd name="T12" fmla="*/ 120 w 146"/>
                  <a:gd name="T13" fmla="*/ 0 h 29"/>
                  <a:gd name="T14" fmla="*/ 26 w 146"/>
                  <a:gd name="T15" fmla="*/ 0 h 29"/>
                  <a:gd name="T16" fmla="*/ 24 w 146"/>
                  <a:gd name="T17" fmla="*/ 1 h 29"/>
                  <a:gd name="T18" fmla="*/ 1 w 146"/>
                  <a:gd name="T19" fmla="*/ 23 h 29"/>
                  <a:gd name="T20" fmla="*/ 0 w 146"/>
                  <a:gd name="T21" fmla="*/ 27 h 29"/>
                  <a:gd name="T22" fmla="*/ 4 w 146"/>
                  <a:gd name="T23" fmla="*/ 29 h 29"/>
                  <a:gd name="T24" fmla="*/ 28 w 146"/>
                  <a:gd name="T25" fmla="*/ 7 h 29"/>
                  <a:gd name="T26" fmla="*/ 118 w 146"/>
                  <a:gd name="T27" fmla="*/ 7 h 29"/>
                  <a:gd name="T28" fmla="*/ 133 w 146"/>
                  <a:gd name="T29" fmla="*/ 22 h 29"/>
                  <a:gd name="T30" fmla="*/ 13 w 146"/>
                  <a:gd name="T31" fmla="*/ 22 h 29"/>
                  <a:gd name="T32" fmla="*/ 28 w 146"/>
                  <a:gd name="T33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6" h="29">
                    <a:moveTo>
                      <a:pt x="4" y="29"/>
                    </a:moveTo>
                    <a:cubicBezTo>
                      <a:pt x="142" y="29"/>
                      <a:pt x="142" y="29"/>
                      <a:pt x="142" y="29"/>
                    </a:cubicBezTo>
                    <a:cubicBezTo>
                      <a:pt x="142" y="29"/>
                      <a:pt x="142" y="29"/>
                      <a:pt x="142" y="29"/>
                    </a:cubicBezTo>
                    <a:cubicBezTo>
                      <a:pt x="144" y="29"/>
                      <a:pt x="146" y="28"/>
                      <a:pt x="146" y="25"/>
                    </a:cubicBezTo>
                    <a:cubicBezTo>
                      <a:pt x="146" y="24"/>
                      <a:pt x="145" y="23"/>
                      <a:pt x="144" y="22"/>
                    </a:cubicBezTo>
                    <a:cubicBezTo>
                      <a:pt x="122" y="1"/>
                      <a:pt x="122" y="1"/>
                      <a:pt x="122" y="1"/>
                    </a:cubicBezTo>
                    <a:cubicBezTo>
                      <a:pt x="122" y="0"/>
                      <a:pt x="121" y="0"/>
                      <a:pt x="120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5" y="0"/>
                      <a:pt x="25" y="0"/>
                      <a:pt x="24" y="1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24"/>
                      <a:pt x="0" y="25"/>
                      <a:pt x="0" y="27"/>
                    </a:cubicBezTo>
                    <a:cubicBezTo>
                      <a:pt x="1" y="28"/>
                      <a:pt x="2" y="29"/>
                      <a:pt x="4" y="29"/>
                    </a:cubicBezTo>
                    <a:close/>
                    <a:moveTo>
                      <a:pt x="28" y="7"/>
                    </a:moveTo>
                    <a:cubicBezTo>
                      <a:pt x="118" y="7"/>
                      <a:pt x="118" y="7"/>
                      <a:pt x="118" y="7"/>
                    </a:cubicBezTo>
                    <a:cubicBezTo>
                      <a:pt x="133" y="22"/>
                      <a:pt x="133" y="22"/>
                      <a:pt x="133" y="22"/>
                    </a:cubicBezTo>
                    <a:cubicBezTo>
                      <a:pt x="13" y="22"/>
                      <a:pt x="13" y="22"/>
                      <a:pt x="13" y="22"/>
                    </a:cubicBezTo>
                    <a:lnTo>
                      <a:pt x="28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7148" tIns="18574" rIns="37148" bIns="18574" numCol="1" anchor="t" anchorCtr="0" compatLnSpc="1">
                <a:prstTxWarp prst="textNoShape">
                  <a:avLst/>
                </a:prstTxWarp>
              </a:bodyPr>
              <a:lstStyle/>
              <a:p>
                <a:pPr defTabSz="742949"/>
                <a:endParaRPr lang="en-US" sz="1463" dirty="0">
                  <a:solidFill>
                    <a:srgbClr val="FFFFFF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09" name="Freeform 48">
                <a:extLst>
                  <a:ext uri="{FF2B5EF4-FFF2-40B4-BE49-F238E27FC236}">
                    <a16:creationId xmlns:a16="http://schemas.microsoft.com/office/drawing/2014/main" id="{2B59764B-7474-2CB2-F651-7E5D199D3F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047413" y="6964363"/>
                <a:ext cx="673100" cy="225425"/>
              </a:xfrm>
              <a:custGeom>
                <a:avLst/>
                <a:gdLst>
                  <a:gd name="T0" fmla="*/ 173 w 179"/>
                  <a:gd name="T1" fmla="*/ 13 h 60"/>
                  <a:gd name="T2" fmla="*/ 160 w 179"/>
                  <a:gd name="T3" fmla="*/ 12 h 60"/>
                  <a:gd name="T4" fmla="*/ 131 w 179"/>
                  <a:gd name="T5" fmla="*/ 25 h 60"/>
                  <a:gd name="T6" fmla="*/ 124 w 179"/>
                  <a:gd name="T7" fmla="*/ 21 h 60"/>
                  <a:gd name="T8" fmla="*/ 83 w 179"/>
                  <a:gd name="T9" fmla="*/ 9 h 60"/>
                  <a:gd name="T10" fmla="*/ 38 w 179"/>
                  <a:gd name="T11" fmla="*/ 9 h 60"/>
                  <a:gd name="T12" fmla="*/ 38 w 179"/>
                  <a:gd name="T13" fmla="*/ 4 h 60"/>
                  <a:gd name="T14" fmla="*/ 34 w 179"/>
                  <a:gd name="T15" fmla="*/ 0 h 60"/>
                  <a:gd name="T16" fmla="*/ 4 w 179"/>
                  <a:gd name="T17" fmla="*/ 0 h 60"/>
                  <a:gd name="T18" fmla="*/ 0 w 179"/>
                  <a:gd name="T19" fmla="*/ 4 h 60"/>
                  <a:gd name="T20" fmla="*/ 0 w 179"/>
                  <a:gd name="T21" fmla="*/ 57 h 60"/>
                  <a:gd name="T22" fmla="*/ 4 w 179"/>
                  <a:gd name="T23" fmla="*/ 60 h 60"/>
                  <a:gd name="T24" fmla="*/ 34 w 179"/>
                  <a:gd name="T25" fmla="*/ 60 h 60"/>
                  <a:gd name="T26" fmla="*/ 38 w 179"/>
                  <a:gd name="T27" fmla="*/ 57 h 60"/>
                  <a:gd name="T28" fmla="*/ 38 w 179"/>
                  <a:gd name="T29" fmla="*/ 49 h 60"/>
                  <a:gd name="T30" fmla="*/ 38 w 179"/>
                  <a:gd name="T31" fmla="*/ 49 h 60"/>
                  <a:gd name="T32" fmla="*/ 54 w 179"/>
                  <a:gd name="T33" fmla="*/ 47 h 60"/>
                  <a:gd name="T34" fmla="*/ 107 w 179"/>
                  <a:gd name="T35" fmla="*/ 59 h 60"/>
                  <a:gd name="T36" fmla="*/ 127 w 179"/>
                  <a:gd name="T37" fmla="*/ 56 h 60"/>
                  <a:gd name="T38" fmla="*/ 171 w 179"/>
                  <a:gd name="T39" fmla="*/ 36 h 60"/>
                  <a:gd name="T40" fmla="*/ 179 w 179"/>
                  <a:gd name="T41" fmla="*/ 25 h 60"/>
                  <a:gd name="T42" fmla="*/ 173 w 179"/>
                  <a:gd name="T43" fmla="*/ 13 h 60"/>
                  <a:gd name="T44" fmla="*/ 30 w 179"/>
                  <a:gd name="T45" fmla="*/ 53 h 60"/>
                  <a:gd name="T46" fmla="*/ 8 w 179"/>
                  <a:gd name="T47" fmla="*/ 53 h 60"/>
                  <a:gd name="T48" fmla="*/ 8 w 179"/>
                  <a:gd name="T49" fmla="*/ 8 h 60"/>
                  <a:gd name="T50" fmla="*/ 30 w 179"/>
                  <a:gd name="T51" fmla="*/ 8 h 60"/>
                  <a:gd name="T52" fmla="*/ 30 w 179"/>
                  <a:gd name="T53" fmla="*/ 53 h 60"/>
                  <a:gd name="T54" fmla="*/ 168 w 179"/>
                  <a:gd name="T55" fmla="*/ 29 h 60"/>
                  <a:gd name="T56" fmla="*/ 124 w 179"/>
                  <a:gd name="T57" fmla="*/ 49 h 60"/>
                  <a:gd name="T58" fmla="*/ 57 w 179"/>
                  <a:gd name="T59" fmla="*/ 40 h 60"/>
                  <a:gd name="T60" fmla="*/ 38 w 179"/>
                  <a:gd name="T61" fmla="*/ 41 h 60"/>
                  <a:gd name="T62" fmla="*/ 38 w 179"/>
                  <a:gd name="T63" fmla="*/ 16 h 60"/>
                  <a:gd name="T64" fmla="*/ 81 w 179"/>
                  <a:gd name="T65" fmla="*/ 16 h 60"/>
                  <a:gd name="T66" fmla="*/ 122 w 179"/>
                  <a:gd name="T67" fmla="*/ 28 h 60"/>
                  <a:gd name="T68" fmla="*/ 126 w 179"/>
                  <a:gd name="T69" fmla="*/ 31 h 60"/>
                  <a:gd name="T70" fmla="*/ 126 w 179"/>
                  <a:gd name="T71" fmla="*/ 32 h 60"/>
                  <a:gd name="T72" fmla="*/ 126 w 179"/>
                  <a:gd name="T73" fmla="*/ 32 h 60"/>
                  <a:gd name="T74" fmla="*/ 126 w 179"/>
                  <a:gd name="T75" fmla="*/ 35 h 60"/>
                  <a:gd name="T76" fmla="*/ 124 w 179"/>
                  <a:gd name="T77" fmla="*/ 39 h 60"/>
                  <a:gd name="T78" fmla="*/ 119 w 179"/>
                  <a:gd name="T79" fmla="*/ 39 h 60"/>
                  <a:gd name="T80" fmla="*/ 76 w 179"/>
                  <a:gd name="T81" fmla="*/ 26 h 60"/>
                  <a:gd name="T82" fmla="*/ 71 w 179"/>
                  <a:gd name="T83" fmla="*/ 29 h 60"/>
                  <a:gd name="T84" fmla="*/ 74 w 179"/>
                  <a:gd name="T85" fmla="*/ 34 h 60"/>
                  <a:gd name="T86" fmla="*/ 117 w 179"/>
                  <a:gd name="T87" fmla="*/ 46 h 60"/>
                  <a:gd name="T88" fmla="*/ 121 w 179"/>
                  <a:gd name="T89" fmla="*/ 47 h 60"/>
                  <a:gd name="T90" fmla="*/ 128 w 179"/>
                  <a:gd name="T91" fmla="*/ 45 h 60"/>
                  <a:gd name="T92" fmla="*/ 133 w 179"/>
                  <a:gd name="T93" fmla="*/ 38 h 60"/>
                  <a:gd name="T94" fmla="*/ 134 w 179"/>
                  <a:gd name="T95" fmla="*/ 32 h 60"/>
                  <a:gd name="T96" fmla="*/ 163 w 179"/>
                  <a:gd name="T97" fmla="*/ 19 h 60"/>
                  <a:gd name="T98" fmla="*/ 169 w 179"/>
                  <a:gd name="T99" fmla="*/ 19 h 60"/>
                  <a:gd name="T100" fmla="*/ 171 w 179"/>
                  <a:gd name="T101" fmla="*/ 25 h 60"/>
                  <a:gd name="T102" fmla="*/ 168 w 179"/>
                  <a:gd name="T103" fmla="*/ 2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9" h="60">
                    <a:moveTo>
                      <a:pt x="173" y="13"/>
                    </a:moveTo>
                    <a:cubicBezTo>
                      <a:pt x="169" y="10"/>
                      <a:pt x="165" y="10"/>
                      <a:pt x="160" y="12"/>
                    </a:cubicBezTo>
                    <a:cubicBezTo>
                      <a:pt x="131" y="25"/>
                      <a:pt x="131" y="25"/>
                      <a:pt x="131" y="25"/>
                    </a:cubicBezTo>
                    <a:cubicBezTo>
                      <a:pt x="129" y="24"/>
                      <a:pt x="127" y="22"/>
                      <a:pt x="124" y="21"/>
                    </a:cubicBezTo>
                    <a:cubicBezTo>
                      <a:pt x="83" y="9"/>
                      <a:pt x="83" y="9"/>
                      <a:pt x="83" y="9"/>
                    </a:cubicBezTo>
                    <a:cubicBezTo>
                      <a:pt x="76" y="7"/>
                      <a:pt x="57" y="6"/>
                      <a:pt x="38" y="9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2"/>
                      <a:pt x="36" y="0"/>
                      <a:pt x="3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59"/>
                      <a:pt x="2" y="60"/>
                      <a:pt x="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6" y="60"/>
                      <a:pt x="38" y="59"/>
                      <a:pt x="38" y="57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43" y="47"/>
                      <a:pt x="50" y="45"/>
                      <a:pt x="54" y="47"/>
                    </a:cubicBezTo>
                    <a:cubicBezTo>
                      <a:pt x="74" y="56"/>
                      <a:pt x="93" y="59"/>
                      <a:pt x="107" y="59"/>
                    </a:cubicBezTo>
                    <a:cubicBezTo>
                      <a:pt x="116" y="59"/>
                      <a:pt x="124" y="57"/>
                      <a:pt x="127" y="56"/>
                    </a:cubicBezTo>
                    <a:cubicBezTo>
                      <a:pt x="171" y="36"/>
                      <a:pt x="171" y="36"/>
                      <a:pt x="171" y="36"/>
                    </a:cubicBezTo>
                    <a:cubicBezTo>
                      <a:pt x="175" y="34"/>
                      <a:pt x="178" y="30"/>
                      <a:pt x="179" y="25"/>
                    </a:cubicBezTo>
                    <a:cubicBezTo>
                      <a:pt x="179" y="21"/>
                      <a:pt x="177" y="16"/>
                      <a:pt x="173" y="13"/>
                    </a:cubicBezTo>
                    <a:close/>
                    <a:moveTo>
                      <a:pt x="30" y="53"/>
                    </a:moveTo>
                    <a:cubicBezTo>
                      <a:pt x="8" y="53"/>
                      <a:pt x="8" y="53"/>
                      <a:pt x="8" y="53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30" y="8"/>
                      <a:pt x="30" y="8"/>
                      <a:pt x="30" y="8"/>
                    </a:cubicBezTo>
                    <a:lnTo>
                      <a:pt x="30" y="53"/>
                    </a:lnTo>
                    <a:close/>
                    <a:moveTo>
                      <a:pt x="168" y="29"/>
                    </a:moveTo>
                    <a:cubicBezTo>
                      <a:pt x="124" y="49"/>
                      <a:pt x="124" y="49"/>
                      <a:pt x="124" y="49"/>
                    </a:cubicBezTo>
                    <a:cubicBezTo>
                      <a:pt x="118" y="52"/>
                      <a:pt x="90" y="55"/>
                      <a:pt x="57" y="40"/>
                    </a:cubicBezTo>
                    <a:cubicBezTo>
                      <a:pt x="52" y="37"/>
                      <a:pt x="44" y="39"/>
                      <a:pt x="38" y="41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57" y="13"/>
                      <a:pt x="75" y="15"/>
                      <a:pt x="81" y="16"/>
                    </a:cubicBezTo>
                    <a:cubicBezTo>
                      <a:pt x="122" y="28"/>
                      <a:pt x="122" y="28"/>
                      <a:pt x="122" y="28"/>
                    </a:cubicBezTo>
                    <a:cubicBezTo>
                      <a:pt x="124" y="29"/>
                      <a:pt x="125" y="30"/>
                      <a:pt x="126" y="31"/>
                    </a:cubicBezTo>
                    <a:cubicBezTo>
                      <a:pt x="126" y="31"/>
                      <a:pt x="126" y="32"/>
                      <a:pt x="126" y="32"/>
                    </a:cubicBezTo>
                    <a:cubicBezTo>
                      <a:pt x="126" y="32"/>
                      <a:pt x="126" y="32"/>
                      <a:pt x="126" y="32"/>
                    </a:cubicBezTo>
                    <a:cubicBezTo>
                      <a:pt x="126" y="33"/>
                      <a:pt x="126" y="34"/>
                      <a:pt x="126" y="35"/>
                    </a:cubicBezTo>
                    <a:cubicBezTo>
                      <a:pt x="126" y="37"/>
                      <a:pt x="125" y="38"/>
                      <a:pt x="124" y="39"/>
                    </a:cubicBezTo>
                    <a:cubicBezTo>
                      <a:pt x="122" y="40"/>
                      <a:pt x="121" y="40"/>
                      <a:pt x="119" y="39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74" y="26"/>
                      <a:pt x="72" y="27"/>
                      <a:pt x="71" y="29"/>
                    </a:cubicBezTo>
                    <a:cubicBezTo>
                      <a:pt x="71" y="31"/>
                      <a:pt x="72" y="33"/>
                      <a:pt x="74" y="34"/>
                    </a:cubicBezTo>
                    <a:cubicBezTo>
                      <a:pt x="117" y="46"/>
                      <a:pt x="117" y="46"/>
                      <a:pt x="117" y="46"/>
                    </a:cubicBezTo>
                    <a:cubicBezTo>
                      <a:pt x="118" y="47"/>
                      <a:pt x="120" y="47"/>
                      <a:pt x="121" y="47"/>
                    </a:cubicBezTo>
                    <a:cubicBezTo>
                      <a:pt x="123" y="47"/>
                      <a:pt x="126" y="46"/>
                      <a:pt x="128" y="45"/>
                    </a:cubicBezTo>
                    <a:cubicBezTo>
                      <a:pt x="130" y="43"/>
                      <a:pt x="132" y="41"/>
                      <a:pt x="133" y="38"/>
                    </a:cubicBezTo>
                    <a:cubicBezTo>
                      <a:pt x="134" y="36"/>
                      <a:pt x="134" y="34"/>
                      <a:pt x="134" y="32"/>
                    </a:cubicBezTo>
                    <a:cubicBezTo>
                      <a:pt x="163" y="19"/>
                      <a:pt x="163" y="19"/>
                      <a:pt x="163" y="19"/>
                    </a:cubicBezTo>
                    <a:cubicBezTo>
                      <a:pt x="165" y="18"/>
                      <a:pt x="167" y="18"/>
                      <a:pt x="169" y="19"/>
                    </a:cubicBezTo>
                    <a:cubicBezTo>
                      <a:pt x="170" y="20"/>
                      <a:pt x="171" y="23"/>
                      <a:pt x="171" y="25"/>
                    </a:cubicBezTo>
                    <a:cubicBezTo>
                      <a:pt x="171" y="27"/>
                      <a:pt x="170" y="28"/>
                      <a:pt x="16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7148" tIns="18574" rIns="37148" bIns="18574" numCol="1" anchor="t" anchorCtr="0" compatLnSpc="1">
                <a:prstTxWarp prst="textNoShape">
                  <a:avLst/>
                </a:prstTxWarp>
              </a:bodyPr>
              <a:lstStyle/>
              <a:p>
                <a:pPr defTabSz="742949"/>
                <a:endParaRPr lang="en-US" sz="1463" dirty="0">
                  <a:solidFill>
                    <a:srgbClr val="FFFFFF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10" name="Freeform 49">
                <a:extLst>
                  <a:ext uri="{FF2B5EF4-FFF2-40B4-BE49-F238E27FC236}">
                    <a16:creationId xmlns:a16="http://schemas.microsoft.com/office/drawing/2014/main" id="{E53E9DBD-6C7F-62A7-0D36-1A893E9D7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8063" y="6710363"/>
                <a:ext cx="549275" cy="85725"/>
              </a:xfrm>
              <a:custGeom>
                <a:avLst/>
                <a:gdLst>
                  <a:gd name="T0" fmla="*/ 22 w 146"/>
                  <a:gd name="T1" fmla="*/ 2 h 23"/>
                  <a:gd name="T2" fmla="*/ 16 w 146"/>
                  <a:gd name="T3" fmla="*/ 2 h 23"/>
                  <a:gd name="T4" fmla="*/ 1 w 146"/>
                  <a:gd name="T5" fmla="*/ 17 h 23"/>
                  <a:gd name="T6" fmla="*/ 0 w 146"/>
                  <a:gd name="T7" fmla="*/ 21 h 23"/>
                  <a:gd name="T8" fmla="*/ 4 w 146"/>
                  <a:gd name="T9" fmla="*/ 23 h 23"/>
                  <a:gd name="T10" fmla="*/ 142 w 146"/>
                  <a:gd name="T11" fmla="*/ 23 h 23"/>
                  <a:gd name="T12" fmla="*/ 146 w 146"/>
                  <a:gd name="T13" fmla="*/ 21 h 23"/>
                  <a:gd name="T14" fmla="*/ 145 w 146"/>
                  <a:gd name="T15" fmla="*/ 17 h 23"/>
                  <a:gd name="T16" fmla="*/ 130 w 146"/>
                  <a:gd name="T17" fmla="*/ 2 h 23"/>
                  <a:gd name="T18" fmla="*/ 124 w 146"/>
                  <a:gd name="T19" fmla="*/ 2 h 23"/>
                  <a:gd name="T20" fmla="*/ 124 w 146"/>
                  <a:gd name="T21" fmla="*/ 7 h 23"/>
                  <a:gd name="T22" fmla="*/ 133 w 146"/>
                  <a:gd name="T23" fmla="*/ 16 h 23"/>
                  <a:gd name="T24" fmla="*/ 13 w 146"/>
                  <a:gd name="T25" fmla="*/ 16 h 23"/>
                  <a:gd name="T26" fmla="*/ 22 w 146"/>
                  <a:gd name="T27" fmla="*/ 7 h 23"/>
                  <a:gd name="T28" fmla="*/ 22 w 146"/>
                  <a:gd name="T29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6" h="23">
                    <a:moveTo>
                      <a:pt x="22" y="2"/>
                    </a:moveTo>
                    <a:cubicBezTo>
                      <a:pt x="20" y="1"/>
                      <a:pt x="18" y="0"/>
                      <a:pt x="16" y="2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18"/>
                      <a:pt x="0" y="19"/>
                      <a:pt x="0" y="21"/>
                    </a:cubicBezTo>
                    <a:cubicBezTo>
                      <a:pt x="1" y="22"/>
                      <a:pt x="2" y="23"/>
                      <a:pt x="4" y="23"/>
                    </a:cubicBezTo>
                    <a:cubicBezTo>
                      <a:pt x="142" y="23"/>
                      <a:pt x="142" y="23"/>
                      <a:pt x="142" y="23"/>
                    </a:cubicBezTo>
                    <a:cubicBezTo>
                      <a:pt x="144" y="23"/>
                      <a:pt x="145" y="22"/>
                      <a:pt x="146" y="21"/>
                    </a:cubicBezTo>
                    <a:cubicBezTo>
                      <a:pt x="146" y="19"/>
                      <a:pt x="146" y="18"/>
                      <a:pt x="145" y="17"/>
                    </a:cubicBezTo>
                    <a:cubicBezTo>
                      <a:pt x="130" y="2"/>
                      <a:pt x="130" y="2"/>
                      <a:pt x="130" y="2"/>
                    </a:cubicBezTo>
                    <a:cubicBezTo>
                      <a:pt x="128" y="0"/>
                      <a:pt x="126" y="0"/>
                      <a:pt x="124" y="2"/>
                    </a:cubicBezTo>
                    <a:cubicBezTo>
                      <a:pt x="123" y="3"/>
                      <a:pt x="123" y="6"/>
                      <a:pt x="124" y="7"/>
                    </a:cubicBezTo>
                    <a:cubicBezTo>
                      <a:pt x="133" y="16"/>
                      <a:pt x="133" y="16"/>
                      <a:pt x="13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3" y="6"/>
                      <a:pt x="23" y="3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7148" tIns="18574" rIns="37148" bIns="18574" numCol="1" anchor="t" anchorCtr="0" compatLnSpc="1">
                <a:prstTxWarp prst="textNoShape">
                  <a:avLst/>
                </a:prstTxWarp>
              </a:bodyPr>
              <a:lstStyle/>
              <a:p>
                <a:pPr defTabSz="742949"/>
                <a:endParaRPr lang="en-US" sz="1463" dirty="0">
                  <a:solidFill>
                    <a:srgbClr val="FFFFFF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111" name="Freeform 50">
                <a:extLst>
                  <a:ext uri="{FF2B5EF4-FFF2-40B4-BE49-F238E27FC236}">
                    <a16:creationId xmlns:a16="http://schemas.microsoft.com/office/drawing/2014/main" id="{BCDB0B11-2B08-1B23-4D10-008763AD3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8063" y="6823075"/>
                <a:ext cx="549275" cy="85725"/>
              </a:xfrm>
              <a:custGeom>
                <a:avLst/>
                <a:gdLst>
                  <a:gd name="T0" fmla="*/ 4 w 146"/>
                  <a:gd name="T1" fmla="*/ 23 h 23"/>
                  <a:gd name="T2" fmla="*/ 142 w 146"/>
                  <a:gd name="T3" fmla="*/ 23 h 23"/>
                  <a:gd name="T4" fmla="*/ 146 w 146"/>
                  <a:gd name="T5" fmla="*/ 21 h 23"/>
                  <a:gd name="T6" fmla="*/ 145 w 146"/>
                  <a:gd name="T7" fmla="*/ 17 h 23"/>
                  <a:gd name="T8" fmla="*/ 130 w 146"/>
                  <a:gd name="T9" fmla="*/ 2 h 23"/>
                  <a:gd name="T10" fmla="*/ 124 w 146"/>
                  <a:gd name="T11" fmla="*/ 2 h 23"/>
                  <a:gd name="T12" fmla="*/ 124 w 146"/>
                  <a:gd name="T13" fmla="*/ 7 h 23"/>
                  <a:gd name="T14" fmla="*/ 133 w 146"/>
                  <a:gd name="T15" fmla="*/ 16 h 23"/>
                  <a:gd name="T16" fmla="*/ 13 w 146"/>
                  <a:gd name="T17" fmla="*/ 16 h 23"/>
                  <a:gd name="T18" fmla="*/ 22 w 146"/>
                  <a:gd name="T19" fmla="*/ 7 h 23"/>
                  <a:gd name="T20" fmla="*/ 22 w 146"/>
                  <a:gd name="T21" fmla="*/ 2 h 23"/>
                  <a:gd name="T22" fmla="*/ 16 w 146"/>
                  <a:gd name="T23" fmla="*/ 2 h 23"/>
                  <a:gd name="T24" fmla="*/ 1 w 146"/>
                  <a:gd name="T25" fmla="*/ 17 h 23"/>
                  <a:gd name="T26" fmla="*/ 0 w 146"/>
                  <a:gd name="T27" fmla="*/ 21 h 23"/>
                  <a:gd name="T28" fmla="*/ 4 w 146"/>
                  <a:gd name="T2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6" h="23">
                    <a:moveTo>
                      <a:pt x="4" y="23"/>
                    </a:moveTo>
                    <a:cubicBezTo>
                      <a:pt x="142" y="23"/>
                      <a:pt x="142" y="23"/>
                      <a:pt x="142" y="23"/>
                    </a:cubicBezTo>
                    <a:cubicBezTo>
                      <a:pt x="144" y="23"/>
                      <a:pt x="145" y="22"/>
                      <a:pt x="146" y="21"/>
                    </a:cubicBezTo>
                    <a:cubicBezTo>
                      <a:pt x="146" y="19"/>
                      <a:pt x="146" y="18"/>
                      <a:pt x="145" y="17"/>
                    </a:cubicBezTo>
                    <a:cubicBezTo>
                      <a:pt x="130" y="2"/>
                      <a:pt x="130" y="2"/>
                      <a:pt x="130" y="2"/>
                    </a:cubicBezTo>
                    <a:cubicBezTo>
                      <a:pt x="128" y="0"/>
                      <a:pt x="126" y="0"/>
                      <a:pt x="124" y="2"/>
                    </a:cubicBezTo>
                    <a:cubicBezTo>
                      <a:pt x="123" y="3"/>
                      <a:pt x="123" y="6"/>
                      <a:pt x="124" y="7"/>
                    </a:cubicBezTo>
                    <a:cubicBezTo>
                      <a:pt x="133" y="16"/>
                      <a:pt x="133" y="16"/>
                      <a:pt x="13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3" y="6"/>
                      <a:pt x="23" y="3"/>
                      <a:pt x="22" y="2"/>
                    </a:cubicBezTo>
                    <a:cubicBezTo>
                      <a:pt x="20" y="0"/>
                      <a:pt x="18" y="0"/>
                      <a:pt x="16" y="2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18"/>
                      <a:pt x="0" y="19"/>
                      <a:pt x="0" y="21"/>
                    </a:cubicBezTo>
                    <a:cubicBezTo>
                      <a:pt x="1" y="22"/>
                      <a:pt x="2" y="23"/>
                      <a:pt x="4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37148" tIns="18574" rIns="37148" bIns="18574" numCol="1" anchor="t" anchorCtr="0" compatLnSpc="1">
                <a:prstTxWarp prst="textNoShape">
                  <a:avLst/>
                </a:prstTxWarp>
              </a:bodyPr>
              <a:lstStyle/>
              <a:p>
                <a:pPr defTabSz="742949"/>
                <a:endParaRPr lang="en-US" sz="1463" dirty="0">
                  <a:solidFill>
                    <a:srgbClr val="FFFFFF"/>
                  </a:solidFill>
                  <a:latin typeface="Lato" panose="020F0502020204030203" pitchFamily="34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7773DC5-B458-AF3C-0A0F-B01F24735DAB}"/>
              </a:ext>
            </a:extLst>
          </p:cNvPr>
          <p:cNvGrpSpPr/>
          <p:nvPr/>
        </p:nvGrpSpPr>
        <p:grpSpPr>
          <a:xfrm>
            <a:off x="2619144" y="1260084"/>
            <a:ext cx="6872684" cy="1162592"/>
            <a:chOff x="19598602" y="3257778"/>
            <a:chExt cx="3852603" cy="359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1ACC7BA-8802-17FA-BF80-8193412DDB41}"/>
                </a:ext>
              </a:extLst>
            </p:cNvPr>
            <p:cNvSpPr/>
            <p:nvPr/>
          </p:nvSpPr>
          <p:spPr>
            <a:xfrm>
              <a:off x="19598602" y="3257778"/>
              <a:ext cx="3847779" cy="359566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6500" dirty="0">
                <a:solidFill>
                  <a:prstClr val="white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8BAE02A-3AD6-5D0F-67E7-BD63BDAF2FC1}"/>
                </a:ext>
              </a:extLst>
            </p:cNvPr>
            <p:cNvSpPr txBox="1"/>
            <p:nvPr/>
          </p:nvSpPr>
          <p:spPr>
            <a:xfrm>
              <a:off x="19599121" y="3755385"/>
              <a:ext cx="3852084" cy="981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5721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25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Strategic Approach</a:t>
              </a:r>
              <a:endParaRPr lang="id-ID" sz="1625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99477D-6D6E-773A-49C5-FDC9A479B627}"/>
                </a:ext>
              </a:extLst>
            </p:cNvPr>
            <p:cNvSpPr txBox="1"/>
            <p:nvPr/>
          </p:nvSpPr>
          <p:spPr>
            <a:xfrm>
              <a:off x="19737259" y="5032423"/>
              <a:ext cx="3591794" cy="856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Ensure foundational items and finances are stabilized to meet higher client demand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59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6D9D8823-1054-AB04-4359-EEEBFE81B90A}"/>
              </a:ext>
            </a:extLst>
          </p:cNvPr>
          <p:cNvSpPr txBox="1">
            <a:spLocks/>
          </p:cNvSpPr>
          <p:nvPr/>
        </p:nvSpPr>
        <p:spPr>
          <a:xfrm>
            <a:off x="495449" y="141553"/>
            <a:ext cx="9156551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Shore Up Internal Foundation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CB5D2FC0-E0E2-8B90-7C79-03ED53753203}"/>
              </a:ext>
            </a:extLst>
          </p:cNvPr>
          <p:cNvSpPr txBox="1">
            <a:spLocks/>
          </p:cNvSpPr>
          <p:nvPr/>
        </p:nvSpPr>
        <p:spPr>
          <a:xfrm>
            <a:off x="530543" y="751916"/>
            <a:ext cx="9989496" cy="22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742949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1671636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7pPr>
            <a:lvl8pPr marL="1950242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8pPr>
            <a:lvl9pPr marL="2228848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9pPr>
          </a:lstStyle>
          <a:p>
            <a:r>
              <a:rPr lang="en-US" sz="1600" dirty="0"/>
              <a:t>Strength our base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E4EF00F-28B8-97F3-90E4-BDFEC69E4CA9}"/>
              </a:ext>
            </a:extLst>
          </p:cNvPr>
          <p:cNvSpPr/>
          <p:nvPr/>
        </p:nvSpPr>
        <p:spPr>
          <a:xfrm>
            <a:off x="530543" y="1714654"/>
            <a:ext cx="1097280" cy="109728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F3C725-4656-8BF4-1139-E83C1FE6D074}"/>
              </a:ext>
            </a:extLst>
          </p:cNvPr>
          <p:cNvSpPr txBox="1"/>
          <p:nvPr/>
        </p:nvSpPr>
        <p:spPr>
          <a:xfrm>
            <a:off x="1955203" y="2494126"/>
            <a:ext cx="3301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Bring salaries to market rates to drive retention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 more general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Provide professional 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Initiate an employee wellbeing program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96A29D-549A-1B4B-9681-B6FAD13F9D75}"/>
              </a:ext>
            </a:extLst>
          </p:cNvPr>
          <p:cNvSpPr txBox="1"/>
          <p:nvPr/>
        </p:nvSpPr>
        <p:spPr>
          <a:xfrm>
            <a:off x="1790383" y="2032461"/>
            <a:ext cx="235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Staffing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C608827-DA7F-55C4-412C-E00A2D384ADF}"/>
              </a:ext>
            </a:extLst>
          </p:cNvPr>
          <p:cNvSpPr/>
          <p:nvPr/>
        </p:nvSpPr>
        <p:spPr>
          <a:xfrm>
            <a:off x="6379882" y="1714654"/>
            <a:ext cx="1097280" cy="109728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967A89-12E0-DC4E-C215-8A7BEF75B201}"/>
              </a:ext>
            </a:extLst>
          </p:cNvPr>
          <p:cNvSpPr txBox="1"/>
          <p:nvPr/>
        </p:nvSpPr>
        <p:spPr>
          <a:xfrm>
            <a:off x="7639722" y="1730709"/>
            <a:ext cx="2631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Safety for Clients and Staff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16339A4-01A7-D438-C9CB-04E5FC957C55}"/>
              </a:ext>
            </a:extLst>
          </p:cNvPr>
          <p:cNvSpPr/>
          <p:nvPr/>
        </p:nvSpPr>
        <p:spPr>
          <a:xfrm>
            <a:off x="530543" y="4031134"/>
            <a:ext cx="1097280" cy="109728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97B61B-A779-7BB4-0CFC-500BF7D40696}"/>
              </a:ext>
            </a:extLst>
          </p:cNvPr>
          <p:cNvSpPr txBox="1"/>
          <p:nvPr/>
        </p:nvSpPr>
        <p:spPr>
          <a:xfrm>
            <a:off x="1790383" y="4348941"/>
            <a:ext cx="235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Facilities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1264424-017B-F9C5-6904-A8F0B0D6740D}"/>
              </a:ext>
            </a:extLst>
          </p:cNvPr>
          <p:cNvSpPr/>
          <p:nvPr/>
        </p:nvSpPr>
        <p:spPr>
          <a:xfrm>
            <a:off x="6392863" y="4031134"/>
            <a:ext cx="1097280" cy="109728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BA7A632-9528-A687-4949-335EC945EE3C}"/>
              </a:ext>
            </a:extLst>
          </p:cNvPr>
          <p:cNvSpPr txBox="1"/>
          <p:nvPr/>
        </p:nvSpPr>
        <p:spPr>
          <a:xfrm>
            <a:off x="7652703" y="4348941"/>
            <a:ext cx="235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Financial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10256A-DD13-A3E4-5D7F-CA2226C5931E}"/>
              </a:ext>
            </a:extLst>
          </p:cNvPr>
          <p:cNvSpPr txBox="1"/>
          <p:nvPr/>
        </p:nvSpPr>
        <p:spPr>
          <a:xfrm>
            <a:off x="1981165" y="4783619"/>
            <a:ext cx="3301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Refresh staff spaces (paint, carpet, furniture)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Purchase generator to support living areas, IT services, and SANE evidence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Enhance ADA accessibility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D91A553-36B3-DA9B-6113-779E74F388F6}"/>
              </a:ext>
            </a:extLst>
          </p:cNvPr>
          <p:cNvSpPr txBox="1"/>
          <p:nvPr/>
        </p:nvSpPr>
        <p:spPr>
          <a:xfrm>
            <a:off x="7752013" y="4783619"/>
            <a:ext cx="3301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Reduce dependence on LOC by ensuring minimum of 6-months of operating capital in cash reserves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Increase LOC to offer stability in times of govt shutdown or other unexpected events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BD403FD-700B-8619-D6E2-B4CAB65A8BB8}"/>
              </a:ext>
            </a:extLst>
          </p:cNvPr>
          <p:cNvSpPr txBox="1"/>
          <p:nvPr/>
        </p:nvSpPr>
        <p:spPr>
          <a:xfrm>
            <a:off x="7752014" y="2494126"/>
            <a:ext cx="36962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 apartment onsite to house a police officer in collab with Cobb/Marietta PD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Upgrade security and IT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Build an enclosure to allow travel throughout entire facility without going outdoors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Redesign parking lot layout for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5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6D9D8823-1054-AB04-4359-EEEBFE81B90A}"/>
              </a:ext>
            </a:extLst>
          </p:cNvPr>
          <p:cNvSpPr txBox="1">
            <a:spLocks/>
          </p:cNvSpPr>
          <p:nvPr/>
        </p:nvSpPr>
        <p:spPr>
          <a:xfrm>
            <a:off x="495449" y="141553"/>
            <a:ext cx="9156551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Domestic Violence Programs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CB5D2FC0-E0E2-8B90-7C79-03ED53753203}"/>
              </a:ext>
            </a:extLst>
          </p:cNvPr>
          <p:cNvSpPr txBox="1">
            <a:spLocks/>
          </p:cNvSpPr>
          <p:nvPr/>
        </p:nvSpPr>
        <p:spPr>
          <a:xfrm>
            <a:off x="530543" y="751916"/>
            <a:ext cx="9989496" cy="22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742949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1671636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7pPr>
            <a:lvl8pPr marL="1950242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8pPr>
            <a:lvl9pPr marL="2228848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9pPr>
          </a:lstStyle>
          <a:p>
            <a:r>
              <a:rPr lang="en-US" sz="1600" dirty="0"/>
              <a:t>Provide greater safety while expanding reach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E4EF00F-28B8-97F3-90E4-BDFEC69E4CA9}"/>
              </a:ext>
            </a:extLst>
          </p:cNvPr>
          <p:cNvSpPr/>
          <p:nvPr/>
        </p:nvSpPr>
        <p:spPr>
          <a:xfrm>
            <a:off x="530543" y="1714654"/>
            <a:ext cx="1097280" cy="1097280"/>
          </a:xfrm>
          <a:prstGeom prst="ellipse">
            <a:avLst/>
          </a:prstGeom>
          <a:noFill/>
          <a:ln w="38100"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F3C725-4656-8BF4-1139-E83C1FE6D074}"/>
              </a:ext>
            </a:extLst>
          </p:cNvPr>
          <p:cNvSpPr txBox="1"/>
          <p:nvPr/>
        </p:nvSpPr>
        <p:spPr>
          <a:xfrm>
            <a:off x="1955203" y="2494126"/>
            <a:ext cx="3301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Enhance staffing plan to meet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Provide additional training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96A29D-549A-1B4B-9681-B6FAD13F9D75}"/>
              </a:ext>
            </a:extLst>
          </p:cNvPr>
          <p:cNvSpPr txBox="1"/>
          <p:nvPr/>
        </p:nvSpPr>
        <p:spPr>
          <a:xfrm>
            <a:off x="1790383" y="2032461"/>
            <a:ext cx="235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Staffing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C608827-DA7F-55C4-412C-E00A2D384ADF}"/>
              </a:ext>
            </a:extLst>
          </p:cNvPr>
          <p:cNvSpPr/>
          <p:nvPr/>
        </p:nvSpPr>
        <p:spPr>
          <a:xfrm>
            <a:off x="6379882" y="1714654"/>
            <a:ext cx="1097280" cy="1097280"/>
          </a:xfrm>
          <a:prstGeom prst="ellipse">
            <a:avLst/>
          </a:prstGeom>
          <a:noFill/>
          <a:ln w="38100"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967A89-12E0-DC4E-C215-8A7BEF75B201}"/>
              </a:ext>
            </a:extLst>
          </p:cNvPr>
          <p:cNvSpPr txBox="1"/>
          <p:nvPr/>
        </p:nvSpPr>
        <p:spPr>
          <a:xfrm>
            <a:off x="7639721" y="2032461"/>
            <a:ext cx="330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Program Enhancement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16339A4-01A7-D438-C9CB-04E5FC957C55}"/>
              </a:ext>
            </a:extLst>
          </p:cNvPr>
          <p:cNvSpPr/>
          <p:nvPr/>
        </p:nvSpPr>
        <p:spPr>
          <a:xfrm>
            <a:off x="530543" y="4031134"/>
            <a:ext cx="1097280" cy="1097280"/>
          </a:xfrm>
          <a:prstGeom prst="ellipse">
            <a:avLst/>
          </a:prstGeom>
          <a:noFill/>
          <a:ln w="38100"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97B61B-A779-7BB4-0CFC-500BF7D40696}"/>
              </a:ext>
            </a:extLst>
          </p:cNvPr>
          <p:cNvSpPr txBox="1"/>
          <p:nvPr/>
        </p:nvSpPr>
        <p:spPr>
          <a:xfrm>
            <a:off x="1790382" y="3974037"/>
            <a:ext cx="355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Better Facilities for Existing Clients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10256A-DD13-A3E4-5D7F-CA2226C5931E}"/>
              </a:ext>
            </a:extLst>
          </p:cNvPr>
          <p:cNvSpPr txBox="1"/>
          <p:nvPr/>
        </p:nvSpPr>
        <p:spPr>
          <a:xfrm>
            <a:off x="1981165" y="4783619"/>
            <a:ext cx="3301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Enhance existing client rooms and living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Provide options for clients with pets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 additional offices for staff and spaces with natural 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BD403FD-700B-8619-D6E2-B4CAB65A8BB8}"/>
              </a:ext>
            </a:extLst>
          </p:cNvPr>
          <p:cNvSpPr txBox="1"/>
          <p:nvPr/>
        </p:nvSpPr>
        <p:spPr>
          <a:xfrm>
            <a:off x="7752014" y="2494126"/>
            <a:ext cx="3301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 8 additional single rooms to better serve sexual assault victims, singles, elders, males and LGBTQIA+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 several rooms for large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Enhance space for walk-in clients to receive assistance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 wellness resources to support future community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7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6D9D8823-1054-AB04-4359-EEEBFE81B90A}"/>
              </a:ext>
            </a:extLst>
          </p:cNvPr>
          <p:cNvSpPr txBox="1">
            <a:spLocks/>
          </p:cNvSpPr>
          <p:nvPr/>
        </p:nvSpPr>
        <p:spPr>
          <a:xfrm>
            <a:off x="495449" y="141553"/>
            <a:ext cx="9156551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Sexual Assault Programs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CB5D2FC0-E0E2-8B90-7C79-03ED53753203}"/>
              </a:ext>
            </a:extLst>
          </p:cNvPr>
          <p:cNvSpPr txBox="1">
            <a:spLocks/>
          </p:cNvSpPr>
          <p:nvPr/>
        </p:nvSpPr>
        <p:spPr>
          <a:xfrm>
            <a:off x="530543" y="751916"/>
            <a:ext cx="9989496" cy="22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742949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1671636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7pPr>
            <a:lvl8pPr marL="1950242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8pPr>
            <a:lvl9pPr marL="2228848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9pPr>
          </a:lstStyle>
          <a:p>
            <a:r>
              <a:rPr lang="en-US" sz="1600" dirty="0"/>
              <a:t>Increase capacity to meet demand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E4EF00F-28B8-97F3-90E4-BDFEC69E4CA9}"/>
              </a:ext>
            </a:extLst>
          </p:cNvPr>
          <p:cNvSpPr/>
          <p:nvPr/>
        </p:nvSpPr>
        <p:spPr>
          <a:xfrm>
            <a:off x="530543" y="1714654"/>
            <a:ext cx="1097280" cy="1097280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F3C725-4656-8BF4-1139-E83C1FE6D074}"/>
              </a:ext>
            </a:extLst>
          </p:cNvPr>
          <p:cNvSpPr txBox="1"/>
          <p:nvPr/>
        </p:nvSpPr>
        <p:spPr>
          <a:xfrm>
            <a:off x="1955203" y="2494126"/>
            <a:ext cx="3301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Pay above market rates for SANE nurses to ensure top talent and lower turnover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 more staff to meet increased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Provide additional training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96A29D-549A-1B4B-9681-B6FAD13F9D75}"/>
              </a:ext>
            </a:extLst>
          </p:cNvPr>
          <p:cNvSpPr txBox="1"/>
          <p:nvPr/>
        </p:nvSpPr>
        <p:spPr>
          <a:xfrm>
            <a:off x="1790383" y="2032461"/>
            <a:ext cx="235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Staffing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C608827-DA7F-55C4-412C-E00A2D384ADF}"/>
              </a:ext>
            </a:extLst>
          </p:cNvPr>
          <p:cNvSpPr/>
          <p:nvPr/>
        </p:nvSpPr>
        <p:spPr>
          <a:xfrm>
            <a:off x="6379882" y="1714654"/>
            <a:ext cx="1097280" cy="1097280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49"/>
            <a:r>
              <a:rPr lang="en-US" sz="2800" b="1" dirty="0">
                <a:solidFill>
                  <a:schemeClr val="bg2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967A89-12E0-DC4E-C215-8A7BEF75B201}"/>
              </a:ext>
            </a:extLst>
          </p:cNvPr>
          <p:cNvSpPr txBox="1"/>
          <p:nvPr/>
        </p:nvSpPr>
        <p:spPr>
          <a:xfrm>
            <a:off x="7639722" y="1721565"/>
            <a:ext cx="2357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World-Class Facilities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BD403FD-700B-8619-D6E2-B4CAB65A8BB8}"/>
              </a:ext>
            </a:extLst>
          </p:cNvPr>
          <p:cNvSpPr txBox="1"/>
          <p:nvPr/>
        </p:nvSpPr>
        <p:spPr>
          <a:xfrm>
            <a:off x="7752014" y="2494126"/>
            <a:ext cx="33019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Build new SANE Suite to support additional demand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Two exam rooms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Climate-controlled, fire-proof  evidence storage room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Additional staff office space with additional storage spaces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Soft interview room with interview-recording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Law Enforcement and family waiting room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Potential sleep space</a:t>
            </a:r>
          </a:p>
        </p:txBody>
      </p:sp>
    </p:spTree>
    <p:extLst>
      <p:ext uri="{BB962C8B-B14F-4D97-AF65-F5344CB8AC3E}">
        <p14:creationId xmlns:p14="http://schemas.microsoft.com/office/powerpoint/2010/main" val="241489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6D9D8823-1054-AB04-4359-EEEBFE81B90A}"/>
              </a:ext>
            </a:extLst>
          </p:cNvPr>
          <p:cNvSpPr txBox="1">
            <a:spLocks/>
          </p:cNvSpPr>
          <p:nvPr/>
        </p:nvSpPr>
        <p:spPr>
          <a:xfrm>
            <a:off x="495449" y="141553"/>
            <a:ext cx="9156551" cy="78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25" b="1" dirty="0">
                <a:solidFill>
                  <a:schemeClr val="bg1">
                    <a:lumMod val="65000"/>
                  </a:schemeClr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Impacts When We Are Successful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CB5D2FC0-E0E2-8B90-7C79-03ED53753203}"/>
              </a:ext>
            </a:extLst>
          </p:cNvPr>
          <p:cNvSpPr txBox="1">
            <a:spLocks/>
          </p:cNvSpPr>
          <p:nvPr/>
        </p:nvSpPr>
        <p:spPr>
          <a:xfrm>
            <a:off x="530543" y="751916"/>
            <a:ext cx="9989496" cy="22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742949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lang="en-US" sz="1463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114424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39303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1671636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7pPr>
            <a:lvl8pPr marL="1950242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8pPr>
            <a:lvl9pPr marL="2228848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9pPr>
          </a:lstStyle>
          <a:p>
            <a:r>
              <a:rPr lang="en-US" sz="1600" dirty="0"/>
              <a:t>Community needs LSR now more than ever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1A7E2AA-B858-BD88-6AF7-3FD92BF35114}"/>
              </a:ext>
            </a:extLst>
          </p:cNvPr>
          <p:cNvGrpSpPr/>
          <p:nvPr/>
        </p:nvGrpSpPr>
        <p:grpSpPr>
          <a:xfrm>
            <a:off x="853160" y="1967735"/>
            <a:ext cx="2658483" cy="3572807"/>
            <a:chOff x="1067404" y="3261041"/>
            <a:chExt cx="5148887" cy="8794602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7C6900C-AB7B-10B9-B36A-06216EECEBA2}"/>
                </a:ext>
              </a:extLst>
            </p:cNvPr>
            <p:cNvSpPr/>
            <p:nvPr/>
          </p:nvSpPr>
          <p:spPr>
            <a:xfrm>
              <a:off x="1067404" y="3261041"/>
              <a:ext cx="5148887" cy="879460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id-ID" sz="2925" dirty="0">
                <a:solidFill>
                  <a:prstClr val="white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013441-020B-2A05-7D2D-AC8FC5AF9B99}"/>
                </a:ext>
              </a:extLst>
            </p:cNvPr>
            <p:cNvSpPr txBox="1"/>
            <p:nvPr/>
          </p:nvSpPr>
          <p:spPr>
            <a:xfrm>
              <a:off x="2593342" y="3586779"/>
              <a:ext cx="3554451" cy="2068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5721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40% Additional </a:t>
              </a:r>
            </a:p>
            <a:p>
              <a:pPr defTabSz="55721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Capacity in SANE Suite</a:t>
              </a:r>
              <a:endParaRPr lang="id-ID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022E1A3-179B-D2CA-0463-3AF70B079137}"/>
                </a:ext>
              </a:extLst>
            </p:cNvPr>
            <p:cNvSpPr txBox="1"/>
            <p:nvPr/>
          </p:nvSpPr>
          <p:spPr>
            <a:xfrm>
              <a:off x="1406485" y="5846565"/>
              <a:ext cx="4452895" cy="204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The addition of a second exam room adds 40% more capacity to meet growing community needs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E23DC36-12AF-10ED-4C19-1ECD65CABC4E}"/>
                </a:ext>
              </a:extLst>
            </p:cNvPr>
            <p:cNvSpPr txBox="1"/>
            <p:nvPr/>
          </p:nvSpPr>
          <p:spPr>
            <a:xfrm>
              <a:off x="2593342" y="8235882"/>
              <a:ext cx="2652001" cy="1058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742949">
                <a:spcBef>
                  <a:spcPct val="0"/>
                </a:spcBef>
                <a:defRPr/>
              </a:pPr>
              <a:r>
                <a:rPr lang="en-US" sz="2194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$100,000</a:t>
              </a:r>
              <a:endParaRPr lang="id-ID" sz="2194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64B0A09-F8C2-A976-F939-29380230D7CE}"/>
                </a:ext>
              </a:extLst>
            </p:cNvPr>
            <p:cNvSpPr txBox="1"/>
            <p:nvPr/>
          </p:nvSpPr>
          <p:spPr>
            <a:xfrm>
              <a:off x="1406485" y="9381959"/>
              <a:ext cx="4452895" cy="2500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Expanded capacity results in additional GBI-funded program fees, which financially sustains the LSR Sexual Assault program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6C483E1-4EB8-FD33-CD17-F8CFC70794E9}"/>
              </a:ext>
            </a:extLst>
          </p:cNvPr>
          <p:cNvGrpSpPr/>
          <p:nvPr/>
        </p:nvGrpSpPr>
        <p:grpSpPr>
          <a:xfrm>
            <a:off x="3562765" y="1966410"/>
            <a:ext cx="3957538" cy="1702509"/>
            <a:chOff x="6463299" y="3257778"/>
            <a:chExt cx="9095961" cy="419079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8BA734C-6B35-1FBC-A57D-0E4390190156}"/>
                </a:ext>
              </a:extLst>
            </p:cNvPr>
            <p:cNvSpPr/>
            <p:nvPr/>
          </p:nvSpPr>
          <p:spPr>
            <a:xfrm>
              <a:off x="6463299" y="3257778"/>
              <a:ext cx="9095961" cy="419079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id-ID" sz="2925" dirty="0">
                <a:solidFill>
                  <a:prstClr val="white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284BAE6-4606-9F0D-4100-874E8DBC0461}"/>
                </a:ext>
              </a:extLst>
            </p:cNvPr>
            <p:cNvSpPr txBox="1"/>
            <p:nvPr/>
          </p:nvSpPr>
          <p:spPr>
            <a:xfrm>
              <a:off x="6684338" y="3586780"/>
              <a:ext cx="8576206" cy="90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5721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2000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18 More Weeks</a:t>
              </a:r>
              <a:endParaRPr lang="id-ID" sz="2000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F0D8F30-70F7-160C-4B2D-2DE9FB6E07F3}"/>
                </a:ext>
              </a:extLst>
            </p:cNvPr>
            <p:cNvSpPr txBox="1"/>
            <p:nvPr/>
          </p:nvSpPr>
          <p:spPr>
            <a:xfrm>
              <a:off x="6684338" y="4652781"/>
              <a:ext cx="8751987" cy="2689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Leveraging reserves would reduce turnaround time and increase housing assistance by 18 weeks</a:t>
              </a:r>
            </a:p>
            <a:p>
              <a:pPr defTabSz="278606">
                <a:spcBef>
                  <a:spcPts val="305"/>
                </a:spcBef>
                <a:defRPr/>
              </a:pPr>
              <a:endParaRPr lang="en-US" sz="1200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 transitional housing client turnovers a year cost roughly $13K annually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2816B30-A750-BC39-DEFA-2FD7216ED518}"/>
              </a:ext>
            </a:extLst>
          </p:cNvPr>
          <p:cNvGrpSpPr/>
          <p:nvPr/>
        </p:nvGrpSpPr>
        <p:grpSpPr>
          <a:xfrm>
            <a:off x="7570933" y="1966410"/>
            <a:ext cx="1674766" cy="1718191"/>
            <a:chOff x="15500929" y="3257778"/>
            <a:chExt cx="3850667" cy="4229394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140524E-5452-AC59-7F0F-FEB0E0B5F4EE}"/>
                </a:ext>
              </a:extLst>
            </p:cNvPr>
            <p:cNvSpPr/>
            <p:nvPr/>
          </p:nvSpPr>
          <p:spPr>
            <a:xfrm>
              <a:off x="15500929" y="3257778"/>
              <a:ext cx="3850662" cy="41907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6500" dirty="0">
                <a:solidFill>
                  <a:prstClr val="white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80E6C7E-7CFC-1BE8-56EE-17275660FA33}"/>
                </a:ext>
              </a:extLst>
            </p:cNvPr>
            <p:cNvSpPr txBox="1"/>
            <p:nvPr/>
          </p:nvSpPr>
          <p:spPr>
            <a:xfrm>
              <a:off x="16559194" y="5183676"/>
              <a:ext cx="1638319" cy="1058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742949">
                <a:spcBef>
                  <a:spcPct val="0"/>
                </a:spcBef>
                <a:defRPr/>
              </a:pPr>
              <a:r>
                <a:rPr lang="en-US" sz="2194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840</a:t>
              </a:r>
              <a:endParaRPr lang="id-ID" sz="2194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AAD6B44-EF92-D856-98E7-12323F264990}"/>
                </a:ext>
              </a:extLst>
            </p:cNvPr>
            <p:cNvSpPr txBox="1"/>
            <p:nvPr/>
          </p:nvSpPr>
          <p:spPr>
            <a:xfrm>
              <a:off x="15500934" y="5938822"/>
              <a:ext cx="3850662" cy="1548350"/>
            </a:xfrm>
            <a:prstGeom prst="rect">
              <a:avLst/>
            </a:prstGeom>
            <a:noFill/>
          </p:spPr>
          <p:txBody>
            <a:bodyPr wrap="square" lIns="74294" tIns="37147" rIns="74294" bIns="37147" rtlCol="0">
              <a:spAutoFit/>
            </a:bodyPr>
            <a:lstStyle/>
            <a:p>
              <a:pPr algn="ctr" defTabSz="742949"/>
              <a:r>
                <a:rPr lang="en-US" sz="1200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Shelter clients who wouldn’t be turned away</a:t>
              </a:r>
              <a:endParaRPr lang="id-ID" sz="1200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C16C314-0CE3-FA13-6C38-653A723A77B6}"/>
              </a:ext>
            </a:extLst>
          </p:cNvPr>
          <p:cNvGrpSpPr/>
          <p:nvPr/>
        </p:nvGrpSpPr>
        <p:grpSpPr>
          <a:xfrm>
            <a:off x="6701197" y="3754138"/>
            <a:ext cx="4365315" cy="1786404"/>
            <a:chOff x="11580792" y="7658340"/>
            <a:chExt cx="11865590" cy="4397301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BEF6A58-9D29-D11D-F723-DBB5BC9A8767}"/>
                </a:ext>
              </a:extLst>
            </p:cNvPr>
            <p:cNvSpPr/>
            <p:nvPr/>
          </p:nvSpPr>
          <p:spPr>
            <a:xfrm flipH="1">
              <a:off x="11580792" y="7658340"/>
              <a:ext cx="11865590" cy="43973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id-ID" sz="2925" dirty="0">
                <a:solidFill>
                  <a:prstClr val="white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9D7EDC8-0B22-DB6A-7975-44AB57973127}"/>
                </a:ext>
              </a:extLst>
            </p:cNvPr>
            <p:cNvSpPr txBox="1"/>
            <p:nvPr/>
          </p:nvSpPr>
          <p:spPr>
            <a:xfrm>
              <a:off x="11865937" y="7997899"/>
              <a:ext cx="9372192" cy="7812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55721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25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More Bed Nights = Reduced Hotel Stays</a:t>
              </a:r>
              <a:endParaRPr lang="id-ID" sz="1625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258F57D-6291-BF55-A33C-E8D7EDB46E98}"/>
                </a:ext>
              </a:extLst>
            </p:cNvPr>
            <p:cNvSpPr txBox="1"/>
            <p:nvPr/>
          </p:nvSpPr>
          <p:spPr>
            <a:xfrm>
              <a:off x="11865937" y="8714694"/>
              <a:ext cx="8102474" cy="2689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New facility would add 7300 additional bed nights</a:t>
              </a:r>
            </a:p>
            <a:p>
              <a:pPr defTabSz="278606">
                <a:spcBef>
                  <a:spcPts val="305"/>
                </a:spcBef>
                <a:defRPr/>
              </a:pPr>
              <a:endParaRPr lang="en-US" sz="1200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More available bed nights will reduce hotel expenses, which totaled $35K in 2022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E61132D-78AD-A2B8-EF62-8C7432328193}"/>
              </a:ext>
            </a:extLst>
          </p:cNvPr>
          <p:cNvGrpSpPr/>
          <p:nvPr/>
        </p:nvGrpSpPr>
        <p:grpSpPr>
          <a:xfrm>
            <a:off x="3559739" y="3752898"/>
            <a:ext cx="3058513" cy="1786404"/>
            <a:chOff x="6564327" y="9507670"/>
            <a:chExt cx="4870486" cy="439730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1E7B81B-CC1D-C466-AF86-A3109BDD2A52}"/>
                </a:ext>
              </a:extLst>
            </p:cNvPr>
            <p:cNvSpPr/>
            <p:nvPr/>
          </p:nvSpPr>
          <p:spPr>
            <a:xfrm flipH="1">
              <a:off x="6564327" y="9507670"/>
              <a:ext cx="4870486" cy="43973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AU" sz="6500" dirty="0">
                <a:solidFill>
                  <a:prstClr val="white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F1A9495-A2F0-7AE7-E541-3B260E05273D}"/>
                </a:ext>
              </a:extLst>
            </p:cNvPr>
            <p:cNvSpPr txBox="1"/>
            <p:nvPr/>
          </p:nvSpPr>
          <p:spPr>
            <a:xfrm>
              <a:off x="6676059" y="12164157"/>
              <a:ext cx="4758754" cy="681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78606">
                <a:spcBef>
                  <a:spcPts val="305"/>
                </a:spcBef>
                <a:defRPr/>
              </a:pPr>
              <a:endParaRPr lang="en-US" sz="1200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847B664-A895-1107-1391-1B296BDB7826}"/>
              </a:ext>
            </a:extLst>
          </p:cNvPr>
          <p:cNvGrpSpPr/>
          <p:nvPr/>
        </p:nvGrpSpPr>
        <p:grpSpPr>
          <a:xfrm>
            <a:off x="9332186" y="1966410"/>
            <a:ext cx="1750630" cy="1702509"/>
            <a:chOff x="20121158" y="3257778"/>
            <a:chExt cx="4309243" cy="4190792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1E88DC2-FA9F-10E5-11EF-81514D48F26F}"/>
                </a:ext>
              </a:extLst>
            </p:cNvPr>
            <p:cNvSpPr/>
            <p:nvPr/>
          </p:nvSpPr>
          <p:spPr>
            <a:xfrm>
              <a:off x="20121158" y="3257778"/>
              <a:ext cx="4309243" cy="419079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49"/>
              <a:endParaRPr lang="en-US" sz="6500" dirty="0">
                <a:solidFill>
                  <a:prstClr val="white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F4FB692-BCC0-74E8-566F-2481D3A6E6ED}"/>
                </a:ext>
              </a:extLst>
            </p:cNvPr>
            <p:cNvSpPr txBox="1"/>
            <p:nvPr/>
          </p:nvSpPr>
          <p:spPr>
            <a:xfrm>
              <a:off x="21091930" y="3617505"/>
              <a:ext cx="3295421" cy="1889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5721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25" b="1" dirty="0">
                  <a:solidFill>
                    <a:srgbClr val="FFFFFF"/>
                  </a:solidFill>
                  <a:latin typeface="Lato Regular" panose="020F0502020204030203" pitchFamily="34" charset="0"/>
                  <a:ea typeface="Lato Regular" panose="020F0502020204030203" pitchFamily="34" charset="0"/>
                </a:rPr>
                <a:t>Expanded Outreach &amp; Support</a:t>
              </a:r>
              <a:endParaRPr lang="id-ID" sz="1625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992689D-43F7-9801-F7A7-2B289FEB51DF}"/>
                </a:ext>
              </a:extLst>
            </p:cNvPr>
            <p:cNvSpPr txBox="1"/>
            <p:nvPr/>
          </p:nvSpPr>
          <p:spPr>
            <a:xfrm>
              <a:off x="20129658" y="5934893"/>
              <a:ext cx="4260610" cy="1136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78606">
                <a:spcBef>
                  <a:spcPts val="305"/>
                </a:spcBef>
                <a:defRPr/>
              </a:pPr>
              <a:r>
                <a:rPr lang="en-US" sz="1200" dirty="0">
                  <a:solidFill>
                    <a:srgbClr val="FFFFFF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More support for more diverse clients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43EE2393-C744-6F66-87F6-9DEEA9B2AB69}"/>
              </a:ext>
            </a:extLst>
          </p:cNvPr>
          <p:cNvGrpSpPr/>
          <p:nvPr/>
        </p:nvGrpSpPr>
        <p:grpSpPr>
          <a:xfrm>
            <a:off x="4084211" y="3800768"/>
            <a:ext cx="2047237" cy="319696"/>
            <a:chOff x="3412671" y="3800768"/>
            <a:chExt cx="2047237" cy="319696"/>
          </a:xfrm>
          <a:solidFill>
            <a:schemeClr val="bg1"/>
          </a:solidFill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8936282A-17A9-26F7-6380-E615BFA00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195" y="3818176"/>
              <a:ext cx="48701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4" name="Freeform 7">
              <a:extLst>
                <a:ext uri="{FF2B5EF4-FFF2-40B4-BE49-F238E27FC236}">
                  <a16:creationId xmlns:a16="http://schemas.microsoft.com/office/drawing/2014/main" id="{4235B72A-E11B-51DE-3234-3CB1ACB38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671" y="3876638"/>
              <a:ext cx="153160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E69EA6A-63FD-F718-CEFA-A16CB1211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304" y="3822525"/>
              <a:ext cx="48701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6" name="Freeform 7">
              <a:extLst>
                <a:ext uri="{FF2B5EF4-FFF2-40B4-BE49-F238E27FC236}">
                  <a16:creationId xmlns:a16="http://schemas.microsoft.com/office/drawing/2014/main" id="{FA89EC6D-D4AB-3B65-29B1-A7BA71FE2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780" y="3876638"/>
              <a:ext cx="153160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35EA845B-484F-6035-8BB1-2E090431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909" y="3805125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9A4F032-E8C3-759D-98A9-43C7EB2FE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436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DEB6669-7D83-5252-E428-07F559D3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4376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1" name="Freeform 7">
              <a:extLst>
                <a:ext uri="{FF2B5EF4-FFF2-40B4-BE49-F238E27FC236}">
                  <a16:creationId xmlns:a16="http://schemas.microsoft.com/office/drawing/2014/main" id="{196A04EF-5610-6A35-ED61-D70BACE3B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903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54DCDC0-138F-4152-F9A5-EA0B8E430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21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DCDAB1A1-B78B-4BEB-2D8D-C305FB855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948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452B2E1-C6D9-C001-4039-FC5AFE067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175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5" name="Freeform 7">
              <a:extLst>
                <a:ext uri="{FF2B5EF4-FFF2-40B4-BE49-F238E27FC236}">
                  <a16:creationId xmlns:a16="http://schemas.microsoft.com/office/drawing/2014/main" id="{F2E17845-D41D-F4EB-F1F1-EF38D1FB9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702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095A69C-9649-18EA-7FF2-C3DB2C0E1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63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7" name="Freeform 7">
              <a:extLst>
                <a:ext uri="{FF2B5EF4-FFF2-40B4-BE49-F238E27FC236}">
                  <a16:creationId xmlns:a16="http://schemas.microsoft.com/office/drawing/2014/main" id="{09F57A51-8BD7-E6FE-F6F5-15FA9B223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16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FC23A37-A2AB-A04F-D3E3-503F352CA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103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9" name="Freeform 7">
              <a:extLst>
                <a:ext uri="{FF2B5EF4-FFF2-40B4-BE49-F238E27FC236}">
                  <a16:creationId xmlns:a16="http://schemas.microsoft.com/office/drawing/2014/main" id="{DFA32C8F-A98F-0069-419A-18E769207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630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726849B4-96E5-67B3-CC72-849E830D7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855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1" name="Freeform 7">
              <a:extLst>
                <a:ext uri="{FF2B5EF4-FFF2-40B4-BE49-F238E27FC236}">
                  <a16:creationId xmlns:a16="http://schemas.microsoft.com/office/drawing/2014/main" id="{9A50AC1A-0834-198E-A357-00CEE6958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0382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064F970B-A076-0A6E-5BA8-DE01CB05E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31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3" name="Freeform 7">
              <a:extLst>
                <a:ext uri="{FF2B5EF4-FFF2-40B4-BE49-F238E27FC236}">
                  <a16:creationId xmlns:a16="http://schemas.microsoft.com/office/drawing/2014/main" id="{937AD89F-9044-46A1-DA36-6237106CF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584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CF0E2DA-24CD-74B2-553B-62048FFB8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07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5" name="Freeform 7">
              <a:extLst>
                <a:ext uri="{FF2B5EF4-FFF2-40B4-BE49-F238E27FC236}">
                  <a16:creationId xmlns:a16="http://schemas.microsoft.com/office/drawing/2014/main" id="{12AA3866-2D27-D273-132C-6FC0653E5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60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A59EB8F-A9C8-AB4E-3736-1DFA32FC6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4057" y="3800768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E768ABA2-8B2D-6773-EAE5-2C54E1971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84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8EC59DA-3BEE-803A-F1E1-F0EE786BB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235" y="3800768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9" name="Freeform 7">
              <a:extLst>
                <a:ext uri="{FF2B5EF4-FFF2-40B4-BE49-F238E27FC236}">
                  <a16:creationId xmlns:a16="http://schemas.microsoft.com/office/drawing/2014/main" id="{013D531A-2DB4-98DE-240A-E1BFAB0BD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762" y="3872289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3130AE6E-A180-21DE-9151-0D37A37CF6BB}"/>
              </a:ext>
            </a:extLst>
          </p:cNvPr>
          <p:cNvGrpSpPr/>
          <p:nvPr/>
        </p:nvGrpSpPr>
        <p:grpSpPr>
          <a:xfrm>
            <a:off x="4084211" y="4158134"/>
            <a:ext cx="2047237" cy="319696"/>
            <a:chOff x="3412671" y="3800768"/>
            <a:chExt cx="2047237" cy="319696"/>
          </a:xfrm>
          <a:solidFill>
            <a:schemeClr val="bg1"/>
          </a:solidFill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E9633FF2-4471-4EA1-886D-2C49F5511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195" y="3818176"/>
              <a:ext cx="48701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3" name="Freeform 7">
              <a:extLst>
                <a:ext uri="{FF2B5EF4-FFF2-40B4-BE49-F238E27FC236}">
                  <a16:creationId xmlns:a16="http://schemas.microsoft.com/office/drawing/2014/main" id="{3431A459-A25B-119E-07FE-F23DC66A1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671" y="3876638"/>
              <a:ext cx="153160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074AE565-190C-805E-021F-514BB13E6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304" y="3822525"/>
              <a:ext cx="48701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5" name="Freeform 7">
              <a:extLst>
                <a:ext uri="{FF2B5EF4-FFF2-40B4-BE49-F238E27FC236}">
                  <a16:creationId xmlns:a16="http://schemas.microsoft.com/office/drawing/2014/main" id="{7EB0B63D-8A39-868D-F77C-31F8E4E09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780" y="3876638"/>
              <a:ext cx="153160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3CBAF0DF-2DFB-9B7C-92E7-FDA94A959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909" y="3805125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7" name="Freeform 7">
              <a:extLst>
                <a:ext uri="{FF2B5EF4-FFF2-40B4-BE49-F238E27FC236}">
                  <a16:creationId xmlns:a16="http://schemas.microsoft.com/office/drawing/2014/main" id="{90023353-48C4-C83D-759F-A56395CEF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436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EE737D9A-3110-F40F-28EE-F18425F5E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4376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9" name="Freeform 7">
              <a:extLst>
                <a:ext uri="{FF2B5EF4-FFF2-40B4-BE49-F238E27FC236}">
                  <a16:creationId xmlns:a16="http://schemas.microsoft.com/office/drawing/2014/main" id="{4662C88F-25A0-D4CD-F3E0-949DDE475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903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D13CD161-1F7B-E859-46A4-1487C42C6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21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1" name="Freeform 7">
              <a:extLst>
                <a:ext uri="{FF2B5EF4-FFF2-40B4-BE49-F238E27FC236}">
                  <a16:creationId xmlns:a16="http://schemas.microsoft.com/office/drawing/2014/main" id="{44307B09-60C6-E39B-540F-CEE7580ED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948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E0CEB13C-CC19-F39F-763E-261DAE59A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175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3" name="Freeform 7">
              <a:extLst>
                <a:ext uri="{FF2B5EF4-FFF2-40B4-BE49-F238E27FC236}">
                  <a16:creationId xmlns:a16="http://schemas.microsoft.com/office/drawing/2014/main" id="{AA2077C1-F0C5-5FC3-6E43-1A7C57398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702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DE83D8FD-8A20-15FD-FA14-6E202ABD0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63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5" name="Freeform 7">
              <a:extLst>
                <a:ext uri="{FF2B5EF4-FFF2-40B4-BE49-F238E27FC236}">
                  <a16:creationId xmlns:a16="http://schemas.microsoft.com/office/drawing/2014/main" id="{8F2ECE57-0613-A034-3D0C-01D6CE87D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16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37D0D7F2-3396-CD8B-9A31-BD0337314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103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7" name="Freeform 7">
              <a:extLst>
                <a:ext uri="{FF2B5EF4-FFF2-40B4-BE49-F238E27FC236}">
                  <a16:creationId xmlns:a16="http://schemas.microsoft.com/office/drawing/2014/main" id="{902A13BC-150D-F0BB-AE6F-5D39C0ABE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630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CA28C1C1-6875-433D-8D78-4F49779CD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855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69" name="Freeform 7">
              <a:extLst>
                <a:ext uri="{FF2B5EF4-FFF2-40B4-BE49-F238E27FC236}">
                  <a16:creationId xmlns:a16="http://schemas.microsoft.com/office/drawing/2014/main" id="{9A8EEAA9-6B45-11BC-ADAB-EABB1169D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0382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9F1AFFAD-FF69-5C43-4BD2-85F7577DA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31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1" name="Freeform 7">
              <a:extLst>
                <a:ext uri="{FF2B5EF4-FFF2-40B4-BE49-F238E27FC236}">
                  <a16:creationId xmlns:a16="http://schemas.microsoft.com/office/drawing/2014/main" id="{BDCD824D-757B-E4B2-0BC7-C38590B1B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584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566D250-3ECE-7D28-F814-DEF859EE0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07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3" name="Freeform 7">
              <a:extLst>
                <a:ext uri="{FF2B5EF4-FFF2-40B4-BE49-F238E27FC236}">
                  <a16:creationId xmlns:a16="http://schemas.microsoft.com/office/drawing/2014/main" id="{7DA2F561-AFDA-5798-BAC1-394DFD70E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60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597B6A4-4241-489F-BA03-034BEB323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4057" y="3800768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7141BEB2-1149-228D-8B94-96C5111CC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84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33138DBD-BB05-6841-E0A2-93AF0F7CA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235" y="3800768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7" name="Freeform 7">
              <a:extLst>
                <a:ext uri="{FF2B5EF4-FFF2-40B4-BE49-F238E27FC236}">
                  <a16:creationId xmlns:a16="http://schemas.microsoft.com/office/drawing/2014/main" id="{A54A45D7-1196-4FDE-9829-0E531929C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762" y="3872289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7F479B4-C1A7-F04F-8FDC-C654FE4FF0EC}"/>
              </a:ext>
            </a:extLst>
          </p:cNvPr>
          <p:cNvGrpSpPr/>
          <p:nvPr/>
        </p:nvGrpSpPr>
        <p:grpSpPr>
          <a:xfrm>
            <a:off x="4171300" y="4515499"/>
            <a:ext cx="1873059" cy="319696"/>
            <a:chOff x="3412671" y="3800768"/>
            <a:chExt cx="1873059" cy="319696"/>
          </a:xfrm>
          <a:solidFill>
            <a:schemeClr val="bg1"/>
          </a:solidFill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0725C83-6175-D1CC-9B66-47284C677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195" y="3818176"/>
              <a:ext cx="48701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0" name="Freeform 7">
              <a:extLst>
                <a:ext uri="{FF2B5EF4-FFF2-40B4-BE49-F238E27FC236}">
                  <a16:creationId xmlns:a16="http://schemas.microsoft.com/office/drawing/2014/main" id="{67892D80-4031-AC2B-C99C-FB4FC786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671" y="3876638"/>
              <a:ext cx="153160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54825FF6-8A0D-47CC-9CB6-6CCAFCB6F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304" y="3822525"/>
              <a:ext cx="48701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2" name="Freeform 7">
              <a:extLst>
                <a:ext uri="{FF2B5EF4-FFF2-40B4-BE49-F238E27FC236}">
                  <a16:creationId xmlns:a16="http://schemas.microsoft.com/office/drawing/2014/main" id="{935AE6F2-9A5F-8430-37CD-13FBE4CA7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780" y="3876638"/>
              <a:ext cx="153160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56FD756C-72E0-A1AD-691E-6DAB06C3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909" y="3805125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4" name="Freeform 7">
              <a:extLst>
                <a:ext uri="{FF2B5EF4-FFF2-40B4-BE49-F238E27FC236}">
                  <a16:creationId xmlns:a16="http://schemas.microsoft.com/office/drawing/2014/main" id="{4B01F4FE-3C65-E0AD-D4CE-703CEB744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436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611AFDEC-AD37-427D-67C3-885FEC5A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4376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6" name="Freeform 7">
              <a:extLst>
                <a:ext uri="{FF2B5EF4-FFF2-40B4-BE49-F238E27FC236}">
                  <a16:creationId xmlns:a16="http://schemas.microsoft.com/office/drawing/2014/main" id="{93536181-0665-F822-3752-4C5056576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903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34B1BDD8-D2E6-05E8-515C-096ABFF84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21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8" name="Freeform 7">
              <a:extLst>
                <a:ext uri="{FF2B5EF4-FFF2-40B4-BE49-F238E27FC236}">
                  <a16:creationId xmlns:a16="http://schemas.microsoft.com/office/drawing/2014/main" id="{0F716122-EC00-77DA-0B3C-459DFB3BF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948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9EE88DE9-1051-FDC0-EC80-B9376338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175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0" name="Freeform 7">
              <a:extLst>
                <a:ext uri="{FF2B5EF4-FFF2-40B4-BE49-F238E27FC236}">
                  <a16:creationId xmlns:a16="http://schemas.microsoft.com/office/drawing/2014/main" id="{CAC66DCB-891E-E32E-813C-DF82A8349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702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F47E2A6-B520-5484-C547-F22C07DF4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63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2" name="Freeform 7">
              <a:extLst>
                <a:ext uri="{FF2B5EF4-FFF2-40B4-BE49-F238E27FC236}">
                  <a16:creationId xmlns:a16="http://schemas.microsoft.com/office/drawing/2014/main" id="{903DE833-5055-8E2E-0217-AA4C64A2B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16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6949BE31-850C-440B-66F0-30868B1E3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103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4" name="Freeform 7">
              <a:extLst>
                <a:ext uri="{FF2B5EF4-FFF2-40B4-BE49-F238E27FC236}">
                  <a16:creationId xmlns:a16="http://schemas.microsoft.com/office/drawing/2014/main" id="{EC6E5E68-6703-1D3C-FACA-950FEE060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630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BE82E4FC-3A95-B100-C1A2-19A5F56D3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855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6" name="Freeform 7">
              <a:extLst>
                <a:ext uri="{FF2B5EF4-FFF2-40B4-BE49-F238E27FC236}">
                  <a16:creationId xmlns:a16="http://schemas.microsoft.com/office/drawing/2014/main" id="{15E5A9DA-582E-76A0-2371-F51648243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0382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6338B215-801E-583A-8CB9-6E17E7BE8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31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8" name="Freeform 7">
              <a:extLst>
                <a:ext uri="{FF2B5EF4-FFF2-40B4-BE49-F238E27FC236}">
                  <a16:creationId xmlns:a16="http://schemas.microsoft.com/office/drawing/2014/main" id="{15555A5E-863E-0E36-BF7C-DC6A79281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584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77C1488-4B80-25C0-295A-67EBD2DDF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078" y="3813834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00" name="Freeform 7">
              <a:extLst>
                <a:ext uri="{FF2B5EF4-FFF2-40B4-BE49-F238E27FC236}">
                  <a16:creationId xmlns:a16="http://schemas.microsoft.com/office/drawing/2014/main" id="{F7EED31D-404B-65F7-8FC8-D344F8483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605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3983B24B-903D-6B20-DDDD-0A04ED04B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4057" y="3800768"/>
              <a:ext cx="43927" cy="45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02" name="Freeform 7">
              <a:extLst>
                <a:ext uri="{FF2B5EF4-FFF2-40B4-BE49-F238E27FC236}">
                  <a16:creationId xmlns:a16="http://schemas.microsoft.com/office/drawing/2014/main" id="{98896CD1-07FF-3DCA-92AF-140B9D44A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84" y="3876638"/>
              <a:ext cx="138146" cy="243826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2925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205" name="Freeform 5">
            <a:extLst>
              <a:ext uri="{FF2B5EF4-FFF2-40B4-BE49-F238E27FC236}">
                <a16:creationId xmlns:a16="http://schemas.microsoft.com/office/drawing/2014/main" id="{C03D2457-056C-0014-5E49-A928B84351A6}"/>
              </a:ext>
            </a:extLst>
          </p:cNvPr>
          <p:cNvSpPr>
            <a:spLocks noEditPoints="1"/>
          </p:cNvSpPr>
          <p:nvPr/>
        </p:nvSpPr>
        <p:spPr bwMode="auto">
          <a:xfrm>
            <a:off x="10005474" y="4528565"/>
            <a:ext cx="746091" cy="557384"/>
          </a:xfrm>
          <a:custGeom>
            <a:avLst/>
            <a:gdLst>
              <a:gd name="T0" fmla="*/ 160 w 180"/>
              <a:gd name="T1" fmla="*/ 0 h 135"/>
              <a:gd name="T2" fmla="*/ 20 w 180"/>
              <a:gd name="T3" fmla="*/ 0 h 135"/>
              <a:gd name="T4" fmla="*/ 0 w 180"/>
              <a:gd name="T5" fmla="*/ 20 h 135"/>
              <a:gd name="T6" fmla="*/ 0 w 180"/>
              <a:gd name="T7" fmla="*/ 115 h 135"/>
              <a:gd name="T8" fmla="*/ 20 w 180"/>
              <a:gd name="T9" fmla="*/ 135 h 135"/>
              <a:gd name="T10" fmla="*/ 160 w 180"/>
              <a:gd name="T11" fmla="*/ 135 h 135"/>
              <a:gd name="T12" fmla="*/ 180 w 180"/>
              <a:gd name="T13" fmla="*/ 115 h 135"/>
              <a:gd name="T14" fmla="*/ 180 w 180"/>
              <a:gd name="T15" fmla="*/ 20 h 135"/>
              <a:gd name="T16" fmla="*/ 160 w 180"/>
              <a:gd name="T17" fmla="*/ 0 h 135"/>
              <a:gd name="T18" fmla="*/ 20 w 180"/>
              <a:gd name="T19" fmla="*/ 8 h 135"/>
              <a:gd name="T20" fmla="*/ 160 w 180"/>
              <a:gd name="T21" fmla="*/ 8 h 135"/>
              <a:gd name="T22" fmla="*/ 173 w 180"/>
              <a:gd name="T23" fmla="*/ 20 h 135"/>
              <a:gd name="T24" fmla="*/ 173 w 180"/>
              <a:gd name="T25" fmla="*/ 45 h 135"/>
              <a:gd name="T26" fmla="*/ 105 w 180"/>
              <a:gd name="T27" fmla="*/ 45 h 135"/>
              <a:gd name="T28" fmla="*/ 105 w 180"/>
              <a:gd name="T29" fmla="*/ 45 h 135"/>
              <a:gd name="T30" fmla="*/ 98 w 180"/>
              <a:gd name="T31" fmla="*/ 37 h 135"/>
              <a:gd name="T32" fmla="*/ 82 w 180"/>
              <a:gd name="T33" fmla="*/ 37 h 135"/>
              <a:gd name="T34" fmla="*/ 75 w 180"/>
              <a:gd name="T35" fmla="*/ 45 h 135"/>
              <a:gd name="T36" fmla="*/ 75 w 180"/>
              <a:gd name="T37" fmla="*/ 45 h 135"/>
              <a:gd name="T38" fmla="*/ 7 w 180"/>
              <a:gd name="T39" fmla="*/ 45 h 135"/>
              <a:gd name="T40" fmla="*/ 7 w 180"/>
              <a:gd name="T41" fmla="*/ 20 h 135"/>
              <a:gd name="T42" fmla="*/ 20 w 180"/>
              <a:gd name="T43" fmla="*/ 8 h 135"/>
              <a:gd name="T44" fmla="*/ 82 w 180"/>
              <a:gd name="T45" fmla="*/ 48 h 135"/>
              <a:gd name="T46" fmla="*/ 82 w 180"/>
              <a:gd name="T47" fmla="*/ 45 h 135"/>
              <a:gd name="T48" fmla="*/ 97 w 180"/>
              <a:gd name="T49" fmla="*/ 45 h 135"/>
              <a:gd name="T50" fmla="*/ 97 w 180"/>
              <a:gd name="T51" fmla="*/ 60 h 135"/>
              <a:gd name="T52" fmla="*/ 82 w 180"/>
              <a:gd name="T53" fmla="*/ 60 h 135"/>
              <a:gd name="T54" fmla="*/ 82 w 180"/>
              <a:gd name="T55" fmla="*/ 50 h 135"/>
              <a:gd name="T56" fmla="*/ 82 w 180"/>
              <a:gd name="T57" fmla="*/ 49 h 135"/>
              <a:gd name="T58" fmla="*/ 82 w 180"/>
              <a:gd name="T59" fmla="*/ 48 h 135"/>
              <a:gd name="T60" fmla="*/ 160 w 180"/>
              <a:gd name="T61" fmla="*/ 127 h 135"/>
              <a:gd name="T62" fmla="*/ 20 w 180"/>
              <a:gd name="T63" fmla="*/ 127 h 135"/>
              <a:gd name="T64" fmla="*/ 7 w 180"/>
              <a:gd name="T65" fmla="*/ 115 h 135"/>
              <a:gd name="T66" fmla="*/ 7 w 180"/>
              <a:gd name="T67" fmla="*/ 53 h 135"/>
              <a:gd name="T68" fmla="*/ 75 w 180"/>
              <a:gd name="T69" fmla="*/ 53 h 135"/>
              <a:gd name="T70" fmla="*/ 75 w 180"/>
              <a:gd name="T71" fmla="*/ 60 h 135"/>
              <a:gd name="T72" fmla="*/ 82 w 180"/>
              <a:gd name="T73" fmla="*/ 67 h 135"/>
              <a:gd name="T74" fmla="*/ 98 w 180"/>
              <a:gd name="T75" fmla="*/ 67 h 135"/>
              <a:gd name="T76" fmla="*/ 105 w 180"/>
              <a:gd name="T77" fmla="*/ 60 h 135"/>
              <a:gd name="T78" fmla="*/ 105 w 180"/>
              <a:gd name="T79" fmla="*/ 53 h 135"/>
              <a:gd name="T80" fmla="*/ 173 w 180"/>
              <a:gd name="T81" fmla="*/ 53 h 135"/>
              <a:gd name="T82" fmla="*/ 173 w 180"/>
              <a:gd name="T83" fmla="*/ 115 h 135"/>
              <a:gd name="T84" fmla="*/ 160 w 180"/>
              <a:gd name="T85" fmla="*/ 127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0" h="135">
                <a:moveTo>
                  <a:pt x="160" y="0"/>
                </a:move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6"/>
                  <a:pt x="9" y="135"/>
                  <a:pt x="20" y="135"/>
                </a:cubicBezTo>
                <a:cubicBezTo>
                  <a:pt x="160" y="135"/>
                  <a:pt x="160" y="135"/>
                  <a:pt x="160" y="135"/>
                </a:cubicBezTo>
                <a:cubicBezTo>
                  <a:pt x="171" y="135"/>
                  <a:pt x="180" y="126"/>
                  <a:pt x="180" y="115"/>
                </a:cubicBezTo>
                <a:cubicBezTo>
                  <a:pt x="180" y="20"/>
                  <a:pt x="180" y="20"/>
                  <a:pt x="180" y="20"/>
                </a:cubicBezTo>
                <a:cubicBezTo>
                  <a:pt x="180" y="9"/>
                  <a:pt x="171" y="0"/>
                  <a:pt x="160" y="0"/>
                </a:cubicBezTo>
                <a:close/>
                <a:moveTo>
                  <a:pt x="20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7" y="8"/>
                  <a:pt x="173" y="13"/>
                  <a:pt x="173" y="20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105" y="41"/>
                  <a:pt x="102" y="37"/>
                  <a:pt x="98" y="37"/>
                </a:cubicBezTo>
                <a:cubicBezTo>
                  <a:pt x="82" y="37"/>
                  <a:pt x="82" y="37"/>
                  <a:pt x="82" y="37"/>
                </a:cubicBezTo>
                <a:cubicBezTo>
                  <a:pt x="78" y="37"/>
                  <a:pt x="75" y="41"/>
                  <a:pt x="75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" y="45"/>
                  <a:pt x="7" y="45"/>
                  <a:pt x="7" y="45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13"/>
                  <a:pt x="13" y="8"/>
                  <a:pt x="20" y="8"/>
                </a:cubicBezTo>
                <a:close/>
                <a:moveTo>
                  <a:pt x="82" y="48"/>
                </a:moveTo>
                <a:cubicBezTo>
                  <a:pt x="82" y="45"/>
                  <a:pt x="82" y="45"/>
                  <a:pt x="8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60"/>
                  <a:pt x="97" y="60"/>
                  <a:pt x="97" y="60"/>
                </a:cubicBezTo>
                <a:cubicBezTo>
                  <a:pt x="82" y="60"/>
                  <a:pt x="82" y="60"/>
                  <a:pt x="82" y="60"/>
                </a:cubicBezTo>
                <a:cubicBezTo>
                  <a:pt x="82" y="50"/>
                  <a:pt x="82" y="50"/>
                  <a:pt x="82" y="50"/>
                </a:cubicBezTo>
                <a:cubicBezTo>
                  <a:pt x="82" y="49"/>
                  <a:pt x="82" y="49"/>
                  <a:pt x="82" y="49"/>
                </a:cubicBezTo>
                <a:cubicBezTo>
                  <a:pt x="82" y="49"/>
                  <a:pt x="82" y="49"/>
                  <a:pt x="82" y="48"/>
                </a:cubicBezTo>
                <a:close/>
                <a:moveTo>
                  <a:pt x="160" y="127"/>
                </a:moveTo>
                <a:cubicBezTo>
                  <a:pt x="20" y="127"/>
                  <a:pt x="20" y="127"/>
                  <a:pt x="20" y="127"/>
                </a:cubicBezTo>
                <a:cubicBezTo>
                  <a:pt x="13" y="127"/>
                  <a:pt x="7" y="122"/>
                  <a:pt x="7" y="115"/>
                </a:cubicBezTo>
                <a:cubicBezTo>
                  <a:pt x="7" y="53"/>
                  <a:pt x="7" y="53"/>
                  <a:pt x="7" y="53"/>
                </a:cubicBezTo>
                <a:cubicBezTo>
                  <a:pt x="75" y="53"/>
                  <a:pt x="75" y="53"/>
                  <a:pt x="75" y="53"/>
                </a:cubicBezTo>
                <a:cubicBezTo>
                  <a:pt x="75" y="60"/>
                  <a:pt x="75" y="60"/>
                  <a:pt x="75" y="60"/>
                </a:cubicBezTo>
                <a:cubicBezTo>
                  <a:pt x="75" y="64"/>
                  <a:pt x="78" y="67"/>
                  <a:pt x="82" y="67"/>
                </a:cubicBezTo>
                <a:cubicBezTo>
                  <a:pt x="98" y="67"/>
                  <a:pt x="98" y="67"/>
                  <a:pt x="98" y="67"/>
                </a:cubicBezTo>
                <a:cubicBezTo>
                  <a:pt x="102" y="67"/>
                  <a:pt x="105" y="64"/>
                  <a:pt x="105" y="60"/>
                </a:cubicBezTo>
                <a:cubicBezTo>
                  <a:pt x="105" y="53"/>
                  <a:pt x="105" y="53"/>
                  <a:pt x="105" y="53"/>
                </a:cubicBezTo>
                <a:cubicBezTo>
                  <a:pt x="173" y="53"/>
                  <a:pt x="173" y="53"/>
                  <a:pt x="173" y="53"/>
                </a:cubicBezTo>
                <a:cubicBezTo>
                  <a:pt x="173" y="115"/>
                  <a:pt x="173" y="115"/>
                  <a:pt x="173" y="115"/>
                </a:cubicBezTo>
                <a:cubicBezTo>
                  <a:pt x="173" y="122"/>
                  <a:pt x="167" y="127"/>
                  <a:pt x="160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7148" tIns="18574" rIns="37148" bIns="18574" numCol="1" anchor="t" anchorCtr="0" compatLnSpc="1">
            <a:prstTxWarp prst="textNoShape">
              <a:avLst/>
            </a:prstTxWarp>
          </a:bodyPr>
          <a:lstStyle/>
          <a:p>
            <a:pPr defTabSz="742949"/>
            <a:endParaRPr lang="en-US" sz="1463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206" name="Freeform 6">
            <a:extLst>
              <a:ext uri="{FF2B5EF4-FFF2-40B4-BE49-F238E27FC236}">
                <a16:creationId xmlns:a16="http://schemas.microsoft.com/office/drawing/2014/main" id="{3029F0C3-CFEF-8D43-DABF-B1F0D28F909D}"/>
              </a:ext>
            </a:extLst>
          </p:cNvPr>
          <p:cNvSpPr>
            <a:spLocks/>
          </p:cNvSpPr>
          <p:nvPr/>
        </p:nvSpPr>
        <p:spPr bwMode="auto">
          <a:xfrm>
            <a:off x="10223884" y="4374804"/>
            <a:ext cx="307522" cy="124058"/>
          </a:xfrm>
          <a:custGeom>
            <a:avLst/>
            <a:gdLst>
              <a:gd name="T0" fmla="*/ 3 w 74"/>
              <a:gd name="T1" fmla="*/ 30 h 30"/>
              <a:gd name="T2" fmla="*/ 7 w 74"/>
              <a:gd name="T3" fmla="*/ 26 h 30"/>
              <a:gd name="T4" fmla="*/ 7 w 74"/>
              <a:gd name="T5" fmla="*/ 22 h 30"/>
              <a:gd name="T6" fmla="*/ 23 w 74"/>
              <a:gd name="T7" fmla="*/ 7 h 30"/>
              <a:gd name="T8" fmla="*/ 51 w 74"/>
              <a:gd name="T9" fmla="*/ 7 h 30"/>
              <a:gd name="T10" fmla="*/ 67 w 74"/>
              <a:gd name="T11" fmla="*/ 22 h 30"/>
              <a:gd name="T12" fmla="*/ 67 w 74"/>
              <a:gd name="T13" fmla="*/ 26 h 30"/>
              <a:gd name="T14" fmla="*/ 71 w 74"/>
              <a:gd name="T15" fmla="*/ 30 h 30"/>
              <a:gd name="T16" fmla="*/ 74 w 74"/>
              <a:gd name="T17" fmla="*/ 26 h 30"/>
              <a:gd name="T18" fmla="*/ 74 w 74"/>
              <a:gd name="T19" fmla="*/ 22 h 30"/>
              <a:gd name="T20" fmla="*/ 51 w 74"/>
              <a:gd name="T21" fmla="*/ 0 h 30"/>
              <a:gd name="T22" fmla="*/ 23 w 74"/>
              <a:gd name="T23" fmla="*/ 0 h 30"/>
              <a:gd name="T24" fmla="*/ 0 w 74"/>
              <a:gd name="T25" fmla="*/ 22 h 30"/>
              <a:gd name="T26" fmla="*/ 0 w 74"/>
              <a:gd name="T27" fmla="*/ 26 h 30"/>
              <a:gd name="T28" fmla="*/ 3 w 74"/>
              <a:gd name="T29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4" h="30">
                <a:moveTo>
                  <a:pt x="3" y="30"/>
                </a:moveTo>
                <a:cubicBezTo>
                  <a:pt x="5" y="30"/>
                  <a:pt x="7" y="28"/>
                  <a:pt x="7" y="26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14"/>
                  <a:pt x="14" y="7"/>
                  <a:pt x="23" y="7"/>
                </a:cubicBezTo>
                <a:cubicBezTo>
                  <a:pt x="51" y="7"/>
                  <a:pt x="51" y="7"/>
                  <a:pt x="51" y="7"/>
                </a:cubicBezTo>
                <a:cubicBezTo>
                  <a:pt x="60" y="7"/>
                  <a:pt x="67" y="14"/>
                  <a:pt x="67" y="22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8"/>
                  <a:pt x="68" y="30"/>
                  <a:pt x="71" y="30"/>
                </a:cubicBezTo>
                <a:cubicBezTo>
                  <a:pt x="73" y="30"/>
                  <a:pt x="74" y="28"/>
                  <a:pt x="74" y="26"/>
                </a:cubicBezTo>
                <a:cubicBezTo>
                  <a:pt x="74" y="22"/>
                  <a:pt x="74" y="22"/>
                  <a:pt x="74" y="22"/>
                </a:cubicBezTo>
                <a:cubicBezTo>
                  <a:pt x="74" y="10"/>
                  <a:pt x="64" y="0"/>
                  <a:pt x="51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8"/>
                  <a:pt x="1" y="30"/>
                  <a:pt x="3" y="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7148" tIns="18574" rIns="37148" bIns="18574" numCol="1" anchor="t" anchorCtr="0" compatLnSpc="1">
            <a:prstTxWarp prst="textNoShape">
              <a:avLst/>
            </a:prstTxWarp>
          </a:bodyPr>
          <a:lstStyle/>
          <a:p>
            <a:pPr defTabSz="742949"/>
            <a:endParaRPr lang="en-US" sz="1463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C27F41BD-2296-885B-488D-7647AECB6E52}"/>
              </a:ext>
            </a:extLst>
          </p:cNvPr>
          <p:cNvSpPr txBox="1"/>
          <p:nvPr/>
        </p:nvSpPr>
        <p:spPr>
          <a:xfrm>
            <a:off x="4393531" y="4845899"/>
            <a:ext cx="1428596" cy="429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42949">
              <a:spcBef>
                <a:spcPct val="0"/>
              </a:spcBef>
              <a:defRPr/>
            </a:pPr>
            <a:r>
              <a:rPr lang="en-US" sz="2194" b="1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</a:rPr>
              <a:t>38 victims</a:t>
            </a:r>
            <a:endParaRPr lang="id-ID" sz="2194" b="1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53BA660B-BF1D-3907-AA28-954BD5666C9C}"/>
              </a:ext>
            </a:extLst>
          </p:cNvPr>
          <p:cNvSpPr txBox="1"/>
          <p:nvPr/>
        </p:nvSpPr>
        <p:spPr>
          <a:xfrm>
            <a:off x="3519575" y="5231254"/>
            <a:ext cx="3176509" cy="259685"/>
          </a:xfrm>
          <a:prstGeom prst="rect">
            <a:avLst/>
          </a:prstGeom>
          <a:noFill/>
        </p:spPr>
        <p:txBody>
          <a:bodyPr wrap="none" lIns="74294" tIns="37147" rIns="74294" bIns="37147" rtlCol="0">
            <a:spAutoFit/>
          </a:bodyPr>
          <a:lstStyle/>
          <a:p>
            <a:pPr defTabSz="742949"/>
            <a:r>
              <a:rPr lang="en-US" sz="1200" dirty="0">
                <a:solidFill>
                  <a:srgbClr val="FFFFFF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" panose="020F0502020204030203" pitchFamily="34" charset="0"/>
              </a:rPr>
              <a:t>Who wouldn’t have to wait for a SANE exam</a:t>
            </a:r>
            <a:endParaRPr lang="id-ID" sz="1200" dirty="0">
              <a:solidFill>
                <a:srgbClr val="FFFFFF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5E82A937-204F-98BA-1884-F50869CC4462}"/>
              </a:ext>
            </a:extLst>
          </p:cNvPr>
          <p:cNvGrpSpPr>
            <a:grpSpLocks noChangeAspect="1"/>
          </p:cNvGrpSpPr>
          <p:nvPr/>
        </p:nvGrpSpPr>
        <p:grpSpPr>
          <a:xfrm>
            <a:off x="8064692" y="2112549"/>
            <a:ext cx="737181" cy="678856"/>
            <a:chOff x="7774890" y="2334809"/>
            <a:chExt cx="394469" cy="363259"/>
          </a:xfrm>
        </p:grpSpPr>
        <p:sp>
          <p:nvSpPr>
            <p:cNvPr id="209" name="Freeform 73">
              <a:extLst>
                <a:ext uri="{FF2B5EF4-FFF2-40B4-BE49-F238E27FC236}">
                  <a16:creationId xmlns:a16="http://schemas.microsoft.com/office/drawing/2014/main" id="{10ECB63E-6116-8C76-1DB8-14362414C39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051452" y="2375556"/>
              <a:ext cx="65022" cy="65023"/>
            </a:xfrm>
            <a:custGeom>
              <a:avLst/>
              <a:gdLst>
                <a:gd name="T0" fmla="*/ 3 w 16"/>
                <a:gd name="T1" fmla="*/ 3 h 16"/>
                <a:gd name="T2" fmla="*/ 3 w 16"/>
                <a:gd name="T3" fmla="*/ 13 h 16"/>
                <a:gd name="T4" fmla="*/ 8 w 16"/>
                <a:gd name="T5" fmla="*/ 16 h 16"/>
                <a:gd name="T6" fmla="*/ 13 w 16"/>
                <a:gd name="T7" fmla="*/ 13 h 16"/>
                <a:gd name="T8" fmla="*/ 13 w 16"/>
                <a:gd name="T9" fmla="*/ 3 h 16"/>
                <a:gd name="T10" fmla="*/ 3 w 16"/>
                <a:gd name="T11" fmla="*/ 3 h 16"/>
                <a:gd name="T12" fmla="*/ 10 w 16"/>
                <a:gd name="T13" fmla="*/ 11 h 16"/>
                <a:gd name="T14" fmla="*/ 6 w 16"/>
                <a:gd name="T15" fmla="*/ 11 h 16"/>
                <a:gd name="T16" fmla="*/ 6 w 16"/>
                <a:gd name="T17" fmla="*/ 6 h 16"/>
                <a:gd name="T18" fmla="*/ 8 w 16"/>
                <a:gd name="T19" fmla="*/ 5 h 16"/>
                <a:gd name="T20" fmla="*/ 10 w 16"/>
                <a:gd name="T21" fmla="*/ 6 h 16"/>
                <a:gd name="T22" fmla="*/ 11 w 16"/>
                <a:gd name="T23" fmla="*/ 8 h 16"/>
                <a:gd name="T24" fmla="*/ 10 w 16"/>
                <a:gd name="T2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3" y="3"/>
                  </a:moveTo>
                  <a:cubicBezTo>
                    <a:pt x="0" y="6"/>
                    <a:pt x="0" y="11"/>
                    <a:pt x="3" y="13"/>
                  </a:cubicBezTo>
                  <a:cubicBezTo>
                    <a:pt x="4" y="15"/>
                    <a:pt x="6" y="16"/>
                    <a:pt x="8" y="16"/>
                  </a:cubicBezTo>
                  <a:cubicBezTo>
                    <a:pt x="10" y="16"/>
                    <a:pt x="12" y="15"/>
                    <a:pt x="13" y="13"/>
                  </a:cubicBezTo>
                  <a:cubicBezTo>
                    <a:pt x="16" y="11"/>
                    <a:pt x="16" y="6"/>
                    <a:pt x="13" y="3"/>
                  </a:cubicBezTo>
                  <a:cubicBezTo>
                    <a:pt x="10" y="0"/>
                    <a:pt x="6" y="0"/>
                    <a:pt x="3" y="3"/>
                  </a:cubicBezTo>
                  <a:close/>
                  <a:moveTo>
                    <a:pt x="10" y="11"/>
                  </a:moveTo>
                  <a:cubicBezTo>
                    <a:pt x="9" y="12"/>
                    <a:pt x="7" y="12"/>
                    <a:pt x="6" y="11"/>
                  </a:cubicBezTo>
                  <a:cubicBezTo>
                    <a:pt x="4" y="9"/>
                    <a:pt x="4" y="7"/>
                    <a:pt x="6" y="6"/>
                  </a:cubicBezTo>
                  <a:cubicBezTo>
                    <a:pt x="6" y="5"/>
                    <a:pt x="7" y="5"/>
                    <a:pt x="8" y="5"/>
                  </a:cubicBezTo>
                  <a:cubicBezTo>
                    <a:pt x="9" y="5"/>
                    <a:pt x="10" y="5"/>
                    <a:pt x="10" y="6"/>
                  </a:cubicBezTo>
                  <a:cubicBezTo>
                    <a:pt x="11" y="6"/>
                    <a:pt x="11" y="7"/>
                    <a:pt x="11" y="8"/>
                  </a:cubicBezTo>
                  <a:cubicBezTo>
                    <a:pt x="11" y="9"/>
                    <a:pt x="11" y="10"/>
                    <a:pt x="10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10" name="Freeform 74">
              <a:extLst>
                <a:ext uri="{FF2B5EF4-FFF2-40B4-BE49-F238E27FC236}">
                  <a16:creationId xmlns:a16="http://schemas.microsoft.com/office/drawing/2014/main" id="{4F1895FB-2852-FAB1-F54C-D3C6C023CE5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74890" y="2334809"/>
              <a:ext cx="394469" cy="363259"/>
            </a:xfrm>
            <a:custGeom>
              <a:avLst/>
              <a:gdLst>
                <a:gd name="T0" fmla="*/ 87 w 97"/>
                <a:gd name="T1" fmla="*/ 7 h 89"/>
                <a:gd name="T2" fmla="*/ 69 w 97"/>
                <a:gd name="T3" fmla="*/ 0 h 89"/>
                <a:gd name="T4" fmla="*/ 52 w 97"/>
                <a:gd name="T5" fmla="*/ 7 h 89"/>
                <a:gd name="T6" fmla="*/ 46 w 97"/>
                <a:gd name="T7" fmla="*/ 32 h 89"/>
                <a:gd name="T8" fmla="*/ 0 w 97"/>
                <a:gd name="T9" fmla="*/ 77 h 89"/>
                <a:gd name="T10" fmla="*/ 0 w 97"/>
                <a:gd name="T11" fmla="*/ 80 h 89"/>
                <a:gd name="T12" fmla="*/ 3 w 97"/>
                <a:gd name="T13" fmla="*/ 87 h 89"/>
                <a:gd name="T14" fmla="*/ 5 w 97"/>
                <a:gd name="T15" fmla="*/ 89 h 89"/>
                <a:gd name="T16" fmla="*/ 5 w 97"/>
                <a:gd name="T17" fmla="*/ 89 h 89"/>
                <a:gd name="T18" fmla="*/ 18 w 97"/>
                <a:gd name="T19" fmla="*/ 88 h 89"/>
                <a:gd name="T20" fmla="*/ 20 w 97"/>
                <a:gd name="T21" fmla="*/ 87 h 89"/>
                <a:gd name="T22" fmla="*/ 23 w 97"/>
                <a:gd name="T23" fmla="*/ 77 h 89"/>
                <a:gd name="T24" fmla="*/ 35 w 97"/>
                <a:gd name="T25" fmla="*/ 74 h 89"/>
                <a:gd name="T26" fmla="*/ 36 w 97"/>
                <a:gd name="T27" fmla="*/ 73 h 89"/>
                <a:gd name="T28" fmla="*/ 38 w 97"/>
                <a:gd name="T29" fmla="*/ 58 h 89"/>
                <a:gd name="T30" fmla="*/ 49 w 97"/>
                <a:gd name="T31" fmla="*/ 58 h 89"/>
                <a:gd name="T32" fmla="*/ 51 w 97"/>
                <a:gd name="T33" fmla="*/ 58 h 89"/>
                <a:gd name="T34" fmla="*/ 61 w 97"/>
                <a:gd name="T35" fmla="*/ 48 h 89"/>
                <a:gd name="T36" fmla="*/ 69 w 97"/>
                <a:gd name="T37" fmla="*/ 49 h 89"/>
                <a:gd name="T38" fmla="*/ 87 w 97"/>
                <a:gd name="T39" fmla="*/ 42 h 89"/>
                <a:gd name="T40" fmla="*/ 87 w 97"/>
                <a:gd name="T41" fmla="*/ 7 h 89"/>
                <a:gd name="T42" fmla="*/ 84 w 97"/>
                <a:gd name="T43" fmla="*/ 39 h 89"/>
                <a:gd name="T44" fmla="*/ 69 w 97"/>
                <a:gd name="T45" fmla="*/ 45 h 89"/>
                <a:gd name="T46" fmla="*/ 61 w 97"/>
                <a:gd name="T47" fmla="*/ 44 h 89"/>
                <a:gd name="T48" fmla="*/ 59 w 97"/>
                <a:gd name="T49" fmla="*/ 44 h 89"/>
                <a:gd name="T50" fmla="*/ 48 w 97"/>
                <a:gd name="T51" fmla="*/ 54 h 89"/>
                <a:gd name="T52" fmla="*/ 36 w 97"/>
                <a:gd name="T53" fmla="*/ 54 h 89"/>
                <a:gd name="T54" fmla="*/ 34 w 97"/>
                <a:gd name="T55" fmla="*/ 56 h 89"/>
                <a:gd name="T56" fmla="*/ 32 w 97"/>
                <a:gd name="T57" fmla="*/ 71 h 89"/>
                <a:gd name="T58" fmla="*/ 21 w 97"/>
                <a:gd name="T59" fmla="*/ 73 h 89"/>
                <a:gd name="T60" fmla="*/ 19 w 97"/>
                <a:gd name="T61" fmla="*/ 74 h 89"/>
                <a:gd name="T62" fmla="*/ 17 w 97"/>
                <a:gd name="T63" fmla="*/ 84 h 89"/>
                <a:gd name="T64" fmla="*/ 6 w 97"/>
                <a:gd name="T65" fmla="*/ 85 h 89"/>
                <a:gd name="T66" fmla="*/ 4 w 97"/>
                <a:gd name="T67" fmla="*/ 79 h 89"/>
                <a:gd name="T68" fmla="*/ 49 w 97"/>
                <a:gd name="T69" fmla="*/ 34 h 89"/>
                <a:gd name="T70" fmla="*/ 50 w 97"/>
                <a:gd name="T71" fmla="*/ 32 h 89"/>
                <a:gd name="T72" fmla="*/ 55 w 97"/>
                <a:gd name="T73" fmla="*/ 10 h 89"/>
                <a:gd name="T74" fmla="*/ 69 w 97"/>
                <a:gd name="T75" fmla="*/ 4 h 89"/>
                <a:gd name="T76" fmla="*/ 84 w 97"/>
                <a:gd name="T77" fmla="*/ 10 h 89"/>
                <a:gd name="T78" fmla="*/ 84 w 97"/>
                <a:gd name="T79" fmla="*/ 3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7" h="89">
                  <a:moveTo>
                    <a:pt x="87" y="7"/>
                  </a:moveTo>
                  <a:cubicBezTo>
                    <a:pt x="82" y="2"/>
                    <a:pt x="76" y="0"/>
                    <a:pt x="69" y="0"/>
                  </a:cubicBezTo>
                  <a:cubicBezTo>
                    <a:pt x="63" y="0"/>
                    <a:pt x="57" y="2"/>
                    <a:pt x="52" y="7"/>
                  </a:cubicBezTo>
                  <a:cubicBezTo>
                    <a:pt x="45" y="14"/>
                    <a:pt x="43" y="23"/>
                    <a:pt x="46" y="32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0" y="79"/>
                    <a:pt x="0" y="80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4" y="88"/>
                    <a:pt x="4" y="89"/>
                    <a:pt x="5" y="89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19" y="88"/>
                    <a:pt x="20" y="88"/>
                    <a:pt x="20" y="8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35" y="74"/>
                    <a:pt x="35" y="74"/>
                    <a:pt x="35" y="74"/>
                  </a:cubicBezTo>
                  <a:cubicBezTo>
                    <a:pt x="35" y="74"/>
                    <a:pt x="36" y="74"/>
                    <a:pt x="36" y="73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50" y="58"/>
                    <a:pt x="50" y="58"/>
                    <a:pt x="51" y="5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3" y="49"/>
                    <a:pt x="66" y="49"/>
                    <a:pt x="69" y="49"/>
                  </a:cubicBezTo>
                  <a:cubicBezTo>
                    <a:pt x="76" y="49"/>
                    <a:pt x="82" y="47"/>
                    <a:pt x="87" y="42"/>
                  </a:cubicBezTo>
                  <a:cubicBezTo>
                    <a:pt x="97" y="33"/>
                    <a:pt x="97" y="17"/>
                    <a:pt x="87" y="7"/>
                  </a:cubicBezTo>
                  <a:close/>
                  <a:moveTo>
                    <a:pt x="84" y="39"/>
                  </a:moveTo>
                  <a:cubicBezTo>
                    <a:pt x="80" y="43"/>
                    <a:pt x="75" y="45"/>
                    <a:pt x="69" y="45"/>
                  </a:cubicBezTo>
                  <a:cubicBezTo>
                    <a:pt x="67" y="45"/>
                    <a:pt x="64" y="45"/>
                    <a:pt x="61" y="44"/>
                  </a:cubicBezTo>
                  <a:cubicBezTo>
                    <a:pt x="60" y="43"/>
                    <a:pt x="59" y="43"/>
                    <a:pt x="59" y="4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5" y="55"/>
                    <a:pt x="34" y="56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20" y="73"/>
                    <a:pt x="20" y="74"/>
                    <a:pt x="19" y="74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3"/>
                    <a:pt x="50" y="33"/>
                    <a:pt x="50" y="32"/>
                  </a:cubicBezTo>
                  <a:cubicBezTo>
                    <a:pt x="47" y="24"/>
                    <a:pt x="49" y="16"/>
                    <a:pt x="55" y="10"/>
                  </a:cubicBezTo>
                  <a:cubicBezTo>
                    <a:pt x="59" y="6"/>
                    <a:pt x="64" y="4"/>
                    <a:pt x="69" y="4"/>
                  </a:cubicBezTo>
                  <a:cubicBezTo>
                    <a:pt x="75" y="4"/>
                    <a:pt x="80" y="6"/>
                    <a:pt x="84" y="10"/>
                  </a:cubicBezTo>
                  <a:cubicBezTo>
                    <a:pt x="92" y="18"/>
                    <a:pt x="92" y="31"/>
                    <a:pt x="84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8AB1DE9B-DD4B-28E2-2749-4A781D9BC0A2}"/>
              </a:ext>
            </a:extLst>
          </p:cNvPr>
          <p:cNvGrpSpPr>
            <a:grpSpLocks noChangeAspect="1"/>
          </p:cNvGrpSpPr>
          <p:nvPr/>
        </p:nvGrpSpPr>
        <p:grpSpPr>
          <a:xfrm>
            <a:off x="9419002" y="2112549"/>
            <a:ext cx="405872" cy="551774"/>
            <a:chOff x="8315053" y="3980878"/>
            <a:chExt cx="938721" cy="1276170"/>
          </a:xfrm>
        </p:grpSpPr>
        <p:sp>
          <p:nvSpPr>
            <p:cNvPr id="212" name="Freeform 38">
              <a:extLst>
                <a:ext uri="{FF2B5EF4-FFF2-40B4-BE49-F238E27FC236}">
                  <a16:creationId xmlns:a16="http://schemas.microsoft.com/office/drawing/2014/main" id="{0AA5D59F-ADDA-118E-06AF-2A77ADB85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0393" y="4827568"/>
              <a:ext cx="414143" cy="429480"/>
            </a:xfrm>
            <a:custGeom>
              <a:avLst/>
              <a:gdLst>
                <a:gd name="T0" fmla="*/ 54 w 57"/>
                <a:gd name="T1" fmla="*/ 15 h 59"/>
                <a:gd name="T2" fmla="*/ 49 w 57"/>
                <a:gd name="T3" fmla="*/ 17 h 59"/>
                <a:gd name="T4" fmla="*/ 38 w 57"/>
                <a:gd name="T5" fmla="*/ 48 h 59"/>
                <a:gd name="T6" fmla="*/ 28 w 57"/>
                <a:gd name="T7" fmla="*/ 36 h 59"/>
                <a:gd name="T8" fmla="*/ 25 w 57"/>
                <a:gd name="T9" fmla="*/ 35 h 59"/>
                <a:gd name="T10" fmla="*/ 10 w 57"/>
                <a:gd name="T11" fmla="*/ 38 h 59"/>
                <a:gd name="T12" fmla="*/ 22 w 57"/>
                <a:gd name="T13" fmla="*/ 5 h 59"/>
                <a:gd name="T14" fmla="*/ 19 w 57"/>
                <a:gd name="T15" fmla="*/ 0 h 59"/>
                <a:gd name="T16" fmla="*/ 14 w 57"/>
                <a:gd name="T17" fmla="*/ 3 h 59"/>
                <a:gd name="T18" fmla="*/ 0 w 57"/>
                <a:gd name="T19" fmla="*/ 41 h 59"/>
                <a:gd name="T20" fmla="*/ 1 w 57"/>
                <a:gd name="T21" fmla="*/ 45 h 59"/>
                <a:gd name="T22" fmla="*/ 5 w 57"/>
                <a:gd name="T23" fmla="*/ 46 h 59"/>
                <a:gd name="T24" fmla="*/ 24 w 57"/>
                <a:gd name="T25" fmla="*/ 43 h 59"/>
                <a:gd name="T26" fmla="*/ 36 w 57"/>
                <a:gd name="T27" fmla="*/ 58 h 59"/>
                <a:gd name="T28" fmla="*/ 39 w 57"/>
                <a:gd name="T29" fmla="*/ 59 h 59"/>
                <a:gd name="T30" fmla="*/ 40 w 57"/>
                <a:gd name="T31" fmla="*/ 59 h 59"/>
                <a:gd name="T32" fmla="*/ 43 w 57"/>
                <a:gd name="T33" fmla="*/ 57 h 59"/>
                <a:gd name="T34" fmla="*/ 56 w 57"/>
                <a:gd name="T35" fmla="*/ 20 h 59"/>
                <a:gd name="T36" fmla="*/ 54 w 57"/>
                <a:gd name="T37" fmla="*/ 1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59">
                  <a:moveTo>
                    <a:pt x="54" y="15"/>
                  </a:moveTo>
                  <a:cubicBezTo>
                    <a:pt x="52" y="14"/>
                    <a:pt x="50" y="15"/>
                    <a:pt x="49" y="17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7" y="35"/>
                    <a:pt x="26" y="35"/>
                    <a:pt x="25" y="35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3"/>
                    <a:pt x="21" y="1"/>
                    <a:pt x="19" y="0"/>
                  </a:cubicBezTo>
                  <a:cubicBezTo>
                    <a:pt x="17" y="0"/>
                    <a:pt x="15" y="1"/>
                    <a:pt x="14" y="3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3"/>
                    <a:pt x="0" y="44"/>
                    <a:pt x="1" y="45"/>
                  </a:cubicBezTo>
                  <a:cubicBezTo>
                    <a:pt x="2" y="46"/>
                    <a:pt x="3" y="47"/>
                    <a:pt x="5" y="46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7" y="59"/>
                    <a:pt x="38" y="59"/>
                    <a:pt x="39" y="59"/>
                  </a:cubicBezTo>
                  <a:cubicBezTo>
                    <a:pt x="39" y="59"/>
                    <a:pt x="39" y="59"/>
                    <a:pt x="40" y="59"/>
                  </a:cubicBezTo>
                  <a:cubicBezTo>
                    <a:pt x="41" y="59"/>
                    <a:pt x="42" y="58"/>
                    <a:pt x="43" y="5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7" y="18"/>
                    <a:pt x="56" y="16"/>
                    <a:pt x="54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13" name="Freeform 39">
              <a:extLst>
                <a:ext uri="{FF2B5EF4-FFF2-40B4-BE49-F238E27FC236}">
                  <a16:creationId xmlns:a16="http://schemas.microsoft.com/office/drawing/2014/main" id="{1D243409-DC2A-3872-FD61-A03F78A8D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4294" y="4827568"/>
              <a:ext cx="414143" cy="429480"/>
            </a:xfrm>
            <a:custGeom>
              <a:avLst/>
              <a:gdLst>
                <a:gd name="T0" fmla="*/ 42 w 57"/>
                <a:gd name="T1" fmla="*/ 3 h 59"/>
                <a:gd name="T2" fmla="*/ 37 w 57"/>
                <a:gd name="T3" fmla="*/ 0 h 59"/>
                <a:gd name="T4" fmla="*/ 35 w 57"/>
                <a:gd name="T5" fmla="*/ 5 h 59"/>
                <a:gd name="T6" fmla="*/ 47 w 57"/>
                <a:gd name="T7" fmla="*/ 38 h 59"/>
                <a:gd name="T8" fmla="*/ 32 w 57"/>
                <a:gd name="T9" fmla="*/ 35 h 59"/>
                <a:gd name="T10" fmla="*/ 29 w 57"/>
                <a:gd name="T11" fmla="*/ 36 h 59"/>
                <a:gd name="T12" fmla="*/ 19 w 57"/>
                <a:gd name="T13" fmla="*/ 48 h 59"/>
                <a:gd name="T14" fmla="*/ 8 w 57"/>
                <a:gd name="T15" fmla="*/ 17 h 59"/>
                <a:gd name="T16" fmla="*/ 3 w 57"/>
                <a:gd name="T17" fmla="*/ 15 h 59"/>
                <a:gd name="T18" fmla="*/ 1 w 57"/>
                <a:gd name="T19" fmla="*/ 20 h 59"/>
                <a:gd name="T20" fmla="*/ 14 w 57"/>
                <a:gd name="T21" fmla="*/ 57 h 59"/>
                <a:gd name="T22" fmla="*/ 17 w 57"/>
                <a:gd name="T23" fmla="*/ 59 h 59"/>
                <a:gd name="T24" fmla="*/ 18 w 57"/>
                <a:gd name="T25" fmla="*/ 59 h 59"/>
                <a:gd name="T26" fmla="*/ 21 w 57"/>
                <a:gd name="T27" fmla="*/ 58 h 59"/>
                <a:gd name="T28" fmla="*/ 33 w 57"/>
                <a:gd name="T29" fmla="*/ 43 h 59"/>
                <a:gd name="T30" fmla="*/ 52 w 57"/>
                <a:gd name="T31" fmla="*/ 46 h 59"/>
                <a:gd name="T32" fmla="*/ 56 w 57"/>
                <a:gd name="T33" fmla="*/ 45 h 59"/>
                <a:gd name="T34" fmla="*/ 56 w 57"/>
                <a:gd name="T35" fmla="*/ 41 h 59"/>
                <a:gd name="T36" fmla="*/ 42 w 57"/>
                <a:gd name="T37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59">
                  <a:moveTo>
                    <a:pt x="42" y="3"/>
                  </a:moveTo>
                  <a:cubicBezTo>
                    <a:pt x="42" y="1"/>
                    <a:pt x="39" y="0"/>
                    <a:pt x="37" y="0"/>
                  </a:cubicBezTo>
                  <a:cubicBezTo>
                    <a:pt x="36" y="1"/>
                    <a:pt x="35" y="3"/>
                    <a:pt x="35" y="5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1" y="35"/>
                    <a:pt x="30" y="35"/>
                    <a:pt x="29" y="36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5"/>
                    <a:pt x="5" y="14"/>
                    <a:pt x="3" y="15"/>
                  </a:cubicBezTo>
                  <a:cubicBezTo>
                    <a:pt x="1" y="16"/>
                    <a:pt x="0" y="18"/>
                    <a:pt x="1" y="20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5" y="58"/>
                    <a:pt x="16" y="59"/>
                    <a:pt x="17" y="59"/>
                  </a:cubicBezTo>
                  <a:cubicBezTo>
                    <a:pt x="17" y="59"/>
                    <a:pt x="18" y="59"/>
                    <a:pt x="18" y="59"/>
                  </a:cubicBezTo>
                  <a:cubicBezTo>
                    <a:pt x="19" y="59"/>
                    <a:pt x="20" y="59"/>
                    <a:pt x="21" y="58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4" y="47"/>
                    <a:pt x="55" y="46"/>
                    <a:pt x="56" y="45"/>
                  </a:cubicBezTo>
                  <a:cubicBezTo>
                    <a:pt x="57" y="44"/>
                    <a:pt x="57" y="43"/>
                    <a:pt x="56" y="41"/>
                  </a:cubicBezTo>
                  <a:lnTo>
                    <a:pt x="42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14" name="Freeform 40">
              <a:extLst>
                <a:ext uri="{FF2B5EF4-FFF2-40B4-BE49-F238E27FC236}">
                  <a16:creationId xmlns:a16="http://schemas.microsoft.com/office/drawing/2014/main" id="{87DA3DC0-9CB0-9E9D-761F-DE8AF7FF4E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5053" y="3980878"/>
              <a:ext cx="938721" cy="935654"/>
            </a:xfrm>
            <a:custGeom>
              <a:avLst/>
              <a:gdLst>
                <a:gd name="T0" fmla="*/ 128 w 129"/>
                <a:gd name="T1" fmla="*/ 50 h 129"/>
                <a:gd name="T2" fmla="*/ 127 w 129"/>
                <a:gd name="T3" fmla="*/ 45 h 129"/>
                <a:gd name="T4" fmla="*/ 112 w 129"/>
                <a:gd name="T5" fmla="*/ 20 h 129"/>
                <a:gd name="T6" fmla="*/ 92 w 129"/>
                <a:gd name="T7" fmla="*/ 16 h 129"/>
                <a:gd name="T8" fmla="*/ 82 w 129"/>
                <a:gd name="T9" fmla="*/ 0 h 129"/>
                <a:gd name="T10" fmla="*/ 64 w 129"/>
                <a:gd name="T11" fmla="*/ 9 h 129"/>
                <a:gd name="T12" fmla="*/ 47 w 129"/>
                <a:gd name="T13" fmla="*/ 0 h 129"/>
                <a:gd name="T14" fmla="*/ 36 w 129"/>
                <a:gd name="T15" fmla="*/ 16 h 129"/>
                <a:gd name="T16" fmla="*/ 16 w 129"/>
                <a:gd name="T17" fmla="*/ 20 h 129"/>
                <a:gd name="T18" fmla="*/ 2 w 129"/>
                <a:gd name="T19" fmla="*/ 45 h 129"/>
                <a:gd name="T20" fmla="*/ 0 w 129"/>
                <a:gd name="T21" fmla="*/ 50 h 129"/>
                <a:gd name="T22" fmla="*/ 0 w 129"/>
                <a:gd name="T23" fmla="*/ 79 h 129"/>
                <a:gd name="T24" fmla="*/ 2 w 129"/>
                <a:gd name="T25" fmla="*/ 84 h 129"/>
                <a:gd name="T26" fmla="*/ 16 w 129"/>
                <a:gd name="T27" fmla="*/ 109 h 129"/>
                <a:gd name="T28" fmla="*/ 36 w 129"/>
                <a:gd name="T29" fmla="*/ 112 h 129"/>
                <a:gd name="T30" fmla="*/ 47 w 129"/>
                <a:gd name="T31" fmla="*/ 129 h 129"/>
                <a:gd name="T32" fmla="*/ 64 w 129"/>
                <a:gd name="T33" fmla="*/ 120 h 129"/>
                <a:gd name="T34" fmla="*/ 81 w 129"/>
                <a:gd name="T35" fmla="*/ 129 h 129"/>
                <a:gd name="T36" fmla="*/ 84 w 129"/>
                <a:gd name="T37" fmla="*/ 127 h 129"/>
                <a:gd name="T38" fmla="*/ 109 w 129"/>
                <a:gd name="T39" fmla="*/ 112 h 129"/>
                <a:gd name="T40" fmla="*/ 112 w 129"/>
                <a:gd name="T41" fmla="*/ 92 h 129"/>
                <a:gd name="T42" fmla="*/ 129 w 129"/>
                <a:gd name="T43" fmla="*/ 82 h 129"/>
                <a:gd name="T44" fmla="*/ 120 w 129"/>
                <a:gd name="T45" fmla="*/ 64 h 129"/>
                <a:gd name="T46" fmla="*/ 120 w 129"/>
                <a:gd name="T47" fmla="*/ 79 h 129"/>
                <a:gd name="T48" fmla="*/ 105 w 129"/>
                <a:gd name="T49" fmla="*/ 90 h 129"/>
                <a:gd name="T50" fmla="*/ 90 w 129"/>
                <a:gd name="T51" fmla="*/ 105 h 129"/>
                <a:gd name="T52" fmla="*/ 79 w 129"/>
                <a:gd name="T53" fmla="*/ 120 h 129"/>
                <a:gd name="T54" fmla="*/ 64 w 129"/>
                <a:gd name="T55" fmla="*/ 112 h 129"/>
                <a:gd name="T56" fmla="*/ 49 w 129"/>
                <a:gd name="T57" fmla="*/ 120 h 129"/>
                <a:gd name="T58" fmla="*/ 39 w 129"/>
                <a:gd name="T59" fmla="*/ 105 h 129"/>
                <a:gd name="T60" fmla="*/ 24 w 129"/>
                <a:gd name="T61" fmla="*/ 90 h 129"/>
                <a:gd name="T62" fmla="*/ 9 w 129"/>
                <a:gd name="T63" fmla="*/ 79 h 129"/>
                <a:gd name="T64" fmla="*/ 16 w 129"/>
                <a:gd name="T65" fmla="*/ 62 h 129"/>
                <a:gd name="T66" fmla="*/ 22 w 129"/>
                <a:gd name="T67" fmla="*/ 42 h 129"/>
                <a:gd name="T68" fmla="*/ 24 w 129"/>
                <a:gd name="T69" fmla="*/ 24 h 129"/>
                <a:gd name="T70" fmla="*/ 42 w 129"/>
                <a:gd name="T71" fmla="*/ 22 h 129"/>
                <a:gd name="T72" fmla="*/ 62 w 129"/>
                <a:gd name="T73" fmla="*/ 16 h 129"/>
                <a:gd name="T74" fmla="*/ 79 w 129"/>
                <a:gd name="T75" fmla="*/ 9 h 129"/>
                <a:gd name="T76" fmla="*/ 90 w 129"/>
                <a:gd name="T77" fmla="*/ 24 h 129"/>
                <a:gd name="T78" fmla="*/ 105 w 129"/>
                <a:gd name="T79" fmla="*/ 39 h 129"/>
                <a:gd name="T80" fmla="*/ 120 w 129"/>
                <a:gd name="T81" fmla="*/ 49 h 129"/>
                <a:gd name="T82" fmla="*/ 112 w 129"/>
                <a:gd name="T83" fmla="*/ 6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" h="129">
                  <a:moveTo>
                    <a:pt x="120" y="64"/>
                  </a:moveTo>
                  <a:cubicBezTo>
                    <a:pt x="128" y="50"/>
                    <a:pt x="128" y="50"/>
                    <a:pt x="128" y="50"/>
                  </a:cubicBezTo>
                  <a:cubicBezTo>
                    <a:pt x="129" y="49"/>
                    <a:pt x="129" y="48"/>
                    <a:pt x="129" y="47"/>
                  </a:cubicBezTo>
                  <a:cubicBezTo>
                    <a:pt x="128" y="46"/>
                    <a:pt x="128" y="45"/>
                    <a:pt x="127" y="45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18"/>
                    <a:pt x="111" y="16"/>
                    <a:pt x="109" y="16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83" y="1"/>
                    <a:pt x="82" y="0"/>
                    <a:pt x="82" y="0"/>
                  </a:cubicBezTo>
                  <a:cubicBezTo>
                    <a:pt x="81" y="0"/>
                    <a:pt x="80" y="0"/>
                    <a:pt x="79" y="0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0"/>
                    <a:pt x="48" y="0"/>
                    <a:pt x="47" y="0"/>
                  </a:cubicBezTo>
                  <a:cubicBezTo>
                    <a:pt x="46" y="0"/>
                    <a:pt x="45" y="1"/>
                    <a:pt x="45" y="2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8" y="16"/>
                    <a:pt x="16" y="18"/>
                    <a:pt x="16" y="2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5"/>
                    <a:pt x="0" y="46"/>
                    <a:pt x="0" y="47"/>
                  </a:cubicBezTo>
                  <a:cubicBezTo>
                    <a:pt x="0" y="48"/>
                    <a:pt x="0" y="49"/>
                    <a:pt x="0" y="50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0"/>
                    <a:pt x="0" y="81"/>
                    <a:pt x="0" y="82"/>
                  </a:cubicBezTo>
                  <a:cubicBezTo>
                    <a:pt x="0" y="82"/>
                    <a:pt x="1" y="83"/>
                    <a:pt x="2" y="84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109"/>
                    <a:pt x="16" y="109"/>
                    <a:pt x="16" y="109"/>
                  </a:cubicBezTo>
                  <a:cubicBezTo>
                    <a:pt x="16" y="111"/>
                    <a:pt x="18" y="112"/>
                    <a:pt x="20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45" y="127"/>
                    <a:pt x="45" y="127"/>
                    <a:pt x="45" y="127"/>
                  </a:cubicBezTo>
                  <a:cubicBezTo>
                    <a:pt x="45" y="128"/>
                    <a:pt x="46" y="128"/>
                    <a:pt x="47" y="129"/>
                  </a:cubicBezTo>
                  <a:cubicBezTo>
                    <a:pt x="48" y="129"/>
                    <a:pt x="49" y="129"/>
                    <a:pt x="50" y="128"/>
                  </a:cubicBezTo>
                  <a:cubicBezTo>
                    <a:pt x="64" y="120"/>
                    <a:pt x="64" y="120"/>
                    <a:pt x="64" y="120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9"/>
                    <a:pt x="80" y="129"/>
                    <a:pt x="81" y="129"/>
                  </a:cubicBezTo>
                  <a:cubicBezTo>
                    <a:pt x="81" y="129"/>
                    <a:pt x="81" y="129"/>
                    <a:pt x="82" y="129"/>
                  </a:cubicBezTo>
                  <a:cubicBezTo>
                    <a:pt x="82" y="128"/>
                    <a:pt x="83" y="128"/>
                    <a:pt x="84" y="127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11" y="112"/>
                    <a:pt x="112" y="111"/>
                    <a:pt x="112" y="109"/>
                  </a:cubicBezTo>
                  <a:cubicBezTo>
                    <a:pt x="112" y="92"/>
                    <a:pt x="112" y="92"/>
                    <a:pt x="112" y="92"/>
                  </a:cubicBezTo>
                  <a:cubicBezTo>
                    <a:pt x="127" y="84"/>
                    <a:pt x="127" y="84"/>
                    <a:pt x="127" y="84"/>
                  </a:cubicBezTo>
                  <a:cubicBezTo>
                    <a:pt x="128" y="83"/>
                    <a:pt x="128" y="82"/>
                    <a:pt x="129" y="82"/>
                  </a:cubicBezTo>
                  <a:cubicBezTo>
                    <a:pt x="129" y="81"/>
                    <a:pt x="129" y="80"/>
                    <a:pt x="128" y="79"/>
                  </a:cubicBezTo>
                  <a:lnTo>
                    <a:pt x="120" y="64"/>
                  </a:lnTo>
                  <a:close/>
                  <a:moveTo>
                    <a:pt x="112" y="66"/>
                  </a:moveTo>
                  <a:cubicBezTo>
                    <a:pt x="120" y="79"/>
                    <a:pt x="120" y="79"/>
                    <a:pt x="120" y="79"/>
                  </a:cubicBezTo>
                  <a:cubicBezTo>
                    <a:pt x="107" y="87"/>
                    <a:pt x="107" y="87"/>
                    <a:pt x="107" y="87"/>
                  </a:cubicBezTo>
                  <a:cubicBezTo>
                    <a:pt x="106" y="87"/>
                    <a:pt x="105" y="89"/>
                    <a:pt x="105" y="90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90" y="105"/>
                    <a:pt x="90" y="105"/>
                    <a:pt x="90" y="105"/>
                  </a:cubicBezTo>
                  <a:cubicBezTo>
                    <a:pt x="89" y="105"/>
                    <a:pt x="87" y="106"/>
                    <a:pt x="87" y="107"/>
                  </a:cubicBezTo>
                  <a:cubicBezTo>
                    <a:pt x="79" y="120"/>
                    <a:pt x="79" y="120"/>
                    <a:pt x="79" y="120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5" y="112"/>
                    <a:pt x="64" y="112"/>
                  </a:cubicBezTo>
                  <a:cubicBezTo>
                    <a:pt x="64" y="112"/>
                    <a:pt x="63" y="112"/>
                    <a:pt x="62" y="112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1" y="106"/>
                    <a:pt x="40" y="105"/>
                    <a:pt x="39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24" y="89"/>
                    <a:pt x="23" y="87"/>
                    <a:pt x="22" y="87"/>
                  </a:cubicBezTo>
                  <a:cubicBezTo>
                    <a:pt x="9" y="79"/>
                    <a:pt x="9" y="79"/>
                    <a:pt x="9" y="79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7" y="65"/>
                    <a:pt x="17" y="64"/>
                    <a:pt x="16" y="62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3" y="41"/>
                    <a:pt x="24" y="40"/>
                    <a:pt x="24" y="39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40" y="24"/>
                    <a:pt x="41" y="23"/>
                    <a:pt x="42" y="22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4" y="17"/>
                    <a:pt x="65" y="17"/>
                    <a:pt x="66" y="16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7" y="23"/>
                    <a:pt x="89" y="24"/>
                    <a:pt x="90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40"/>
                    <a:pt x="106" y="41"/>
                    <a:pt x="107" y="42"/>
                  </a:cubicBezTo>
                  <a:cubicBezTo>
                    <a:pt x="120" y="49"/>
                    <a:pt x="120" y="49"/>
                    <a:pt x="120" y="49"/>
                  </a:cubicBezTo>
                  <a:cubicBezTo>
                    <a:pt x="112" y="62"/>
                    <a:pt x="112" y="62"/>
                    <a:pt x="112" y="62"/>
                  </a:cubicBezTo>
                  <a:cubicBezTo>
                    <a:pt x="112" y="64"/>
                    <a:pt x="112" y="65"/>
                    <a:pt x="112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15" name="Freeform 41">
              <a:extLst>
                <a:ext uri="{FF2B5EF4-FFF2-40B4-BE49-F238E27FC236}">
                  <a16:creationId xmlns:a16="http://schemas.microsoft.com/office/drawing/2014/main" id="{B4B66A9D-913A-A46F-CE3E-10BE54CB5A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02185" y="4168010"/>
              <a:ext cx="555258" cy="552189"/>
            </a:xfrm>
            <a:custGeom>
              <a:avLst/>
              <a:gdLst>
                <a:gd name="T0" fmla="*/ 38 w 76"/>
                <a:gd name="T1" fmla="*/ 0 h 76"/>
                <a:gd name="T2" fmla="*/ 0 w 76"/>
                <a:gd name="T3" fmla="*/ 38 h 76"/>
                <a:gd name="T4" fmla="*/ 38 w 76"/>
                <a:gd name="T5" fmla="*/ 76 h 76"/>
                <a:gd name="T6" fmla="*/ 76 w 76"/>
                <a:gd name="T7" fmla="*/ 38 h 76"/>
                <a:gd name="T8" fmla="*/ 38 w 76"/>
                <a:gd name="T9" fmla="*/ 0 h 76"/>
                <a:gd name="T10" fmla="*/ 38 w 76"/>
                <a:gd name="T11" fmla="*/ 69 h 76"/>
                <a:gd name="T12" fmla="*/ 8 w 76"/>
                <a:gd name="T13" fmla="*/ 38 h 76"/>
                <a:gd name="T14" fmla="*/ 38 w 76"/>
                <a:gd name="T15" fmla="*/ 8 h 76"/>
                <a:gd name="T16" fmla="*/ 69 w 76"/>
                <a:gd name="T17" fmla="*/ 38 h 76"/>
                <a:gd name="T18" fmla="*/ 38 w 76"/>
                <a:gd name="T19" fmla="*/ 6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76">
                  <a:moveTo>
                    <a:pt x="38" y="0"/>
                  </a:move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8" y="76"/>
                  </a:cubicBezTo>
                  <a:cubicBezTo>
                    <a:pt x="59" y="76"/>
                    <a:pt x="76" y="59"/>
                    <a:pt x="76" y="38"/>
                  </a:cubicBezTo>
                  <a:cubicBezTo>
                    <a:pt x="76" y="17"/>
                    <a:pt x="59" y="0"/>
                    <a:pt x="38" y="0"/>
                  </a:cubicBezTo>
                  <a:close/>
                  <a:moveTo>
                    <a:pt x="38" y="69"/>
                  </a:moveTo>
                  <a:cubicBezTo>
                    <a:pt x="21" y="69"/>
                    <a:pt x="8" y="55"/>
                    <a:pt x="8" y="38"/>
                  </a:cubicBezTo>
                  <a:cubicBezTo>
                    <a:pt x="8" y="21"/>
                    <a:pt x="21" y="8"/>
                    <a:pt x="38" y="8"/>
                  </a:cubicBezTo>
                  <a:cubicBezTo>
                    <a:pt x="55" y="8"/>
                    <a:pt x="69" y="21"/>
                    <a:pt x="69" y="38"/>
                  </a:cubicBezTo>
                  <a:cubicBezTo>
                    <a:pt x="69" y="55"/>
                    <a:pt x="55" y="69"/>
                    <a:pt x="38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83F223FE-66B2-E0F2-A3E8-806481912C28}"/>
              </a:ext>
            </a:extLst>
          </p:cNvPr>
          <p:cNvGrpSpPr>
            <a:grpSpLocks noChangeAspect="1"/>
          </p:cNvGrpSpPr>
          <p:nvPr/>
        </p:nvGrpSpPr>
        <p:grpSpPr>
          <a:xfrm>
            <a:off x="978980" y="2225262"/>
            <a:ext cx="501068" cy="445360"/>
            <a:chOff x="11047413" y="6575425"/>
            <a:chExt cx="673100" cy="614363"/>
          </a:xfrm>
          <a:solidFill>
            <a:schemeClr val="bg1"/>
          </a:solidFill>
        </p:grpSpPr>
        <p:sp>
          <p:nvSpPr>
            <p:cNvPr id="225" name="Freeform 47">
              <a:extLst>
                <a:ext uri="{FF2B5EF4-FFF2-40B4-BE49-F238E27FC236}">
                  <a16:creationId xmlns:a16="http://schemas.microsoft.com/office/drawing/2014/main" id="{E430129F-E0A7-FF90-31FF-842CE88DB3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68063" y="6575425"/>
              <a:ext cx="549275" cy="107950"/>
            </a:xfrm>
            <a:custGeom>
              <a:avLst/>
              <a:gdLst>
                <a:gd name="T0" fmla="*/ 4 w 146"/>
                <a:gd name="T1" fmla="*/ 29 h 29"/>
                <a:gd name="T2" fmla="*/ 142 w 146"/>
                <a:gd name="T3" fmla="*/ 29 h 29"/>
                <a:gd name="T4" fmla="*/ 142 w 146"/>
                <a:gd name="T5" fmla="*/ 29 h 29"/>
                <a:gd name="T6" fmla="*/ 146 w 146"/>
                <a:gd name="T7" fmla="*/ 25 h 29"/>
                <a:gd name="T8" fmla="*/ 144 w 146"/>
                <a:gd name="T9" fmla="*/ 22 h 29"/>
                <a:gd name="T10" fmla="*/ 122 w 146"/>
                <a:gd name="T11" fmla="*/ 1 h 29"/>
                <a:gd name="T12" fmla="*/ 120 w 146"/>
                <a:gd name="T13" fmla="*/ 0 h 29"/>
                <a:gd name="T14" fmla="*/ 26 w 146"/>
                <a:gd name="T15" fmla="*/ 0 h 29"/>
                <a:gd name="T16" fmla="*/ 24 w 146"/>
                <a:gd name="T17" fmla="*/ 1 h 29"/>
                <a:gd name="T18" fmla="*/ 1 w 146"/>
                <a:gd name="T19" fmla="*/ 23 h 29"/>
                <a:gd name="T20" fmla="*/ 0 w 146"/>
                <a:gd name="T21" fmla="*/ 27 h 29"/>
                <a:gd name="T22" fmla="*/ 4 w 146"/>
                <a:gd name="T23" fmla="*/ 29 h 29"/>
                <a:gd name="T24" fmla="*/ 28 w 146"/>
                <a:gd name="T25" fmla="*/ 7 h 29"/>
                <a:gd name="T26" fmla="*/ 118 w 146"/>
                <a:gd name="T27" fmla="*/ 7 h 29"/>
                <a:gd name="T28" fmla="*/ 133 w 146"/>
                <a:gd name="T29" fmla="*/ 22 h 29"/>
                <a:gd name="T30" fmla="*/ 13 w 146"/>
                <a:gd name="T31" fmla="*/ 22 h 29"/>
                <a:gd name="T32" fmla="*/ 28 w 146"/>
                <a:gd name="T3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29">
                  <a:moveTo>
                    <a:pt x="4" y="29"/>
                  </a:moveTo>
                  <a:cubicBezTo>
                    <a:pt x="142" y="29"/>
                    <a:pt x="142" y="29"/>
                    <a:pt x="142" y="29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4" y="29"/>
                    <a:pt x="146" y="28"/>
                    <a:pt x="146" y="25"/>
                  </a:cubicBezTo>
                  <a:cubicBezTo>
                    <a:pt x="146" y="24"/>
                    <a:pt x="145" y="23"/>
                    <a:pt x="144" y="22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0"/>
                    <a:pt x="121" y="0"/>
                    <a:pt x="1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4" y="1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5"/>
                    <a:pt x="0" y="27"/>
                  </a:cubicBezTo>
                  <a:cubicBezTo>
                    <a:pt x="1" y="28"/>
                    <a:pt x="2" y="29"/>
                    <a:pt x="4" y="29"/>
                  </a:cubicBezTo>
                  <a:close/>
                  <a:moveTo>
                    <a:pt x="28" y="7"/>
                  </a:moveTo>
                  <a:cubicBezTo>
                    <a:pt x="118" y="7"/>
                    <a:pt x="118" y="7"/>
                    <a:pt x="118" y="7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" y="22"/>
                    <a:pt x="13" y="22"/>
                    <a:pt x="13" y="22"/>
                  </a:cubicBezTo>
                  <a:lnTo>
                    <a:pt x="2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26" name="Freeform 48">
              <a:extLst>
                <a:ext uri="{FF2B5EF4-FFF2-40B4-BE49-F238E27FC236}">
                  <a16:creationId xmlns:a16="http://schemas.microsoft.com/office/drawing/2014/main" id="{743020B4-4D89-9852-68D6-882FEA54B7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47413" y="6964363"/>
              <a:ext cx="673100" cy="225425"/>
            </a:xfrm>
            <a:custGeom>
              <a:avLst/>
              <a:gdLst>
                <a:gd name="T0" fmla="*/ 173 w 179"/>
                <a:gd name="T1" fmla="*/ 13 h 60"/>
                <a:gd name="T2" fmla="*/ 160 w 179"/>
                <a:gd name="T3" fmla="*/ 12 h 60"/>
                <a:gd name="T4" fmla="*/ 131 w 179"/>
                <a:gd name="T5" fmla="*/ 25 h 60"/>
                <a:gd name="T6" fmla="*/ 124 w 179"/>
                <a:gd name="T7" fmla="*/ 21 h 60"/>
                <a:gd name="T8" fmla="*/ 83 w 179"/>
                <a:gd name="T9" fmla="*/ 9 h 60"/>
                <a:gd name="T10" fmla="*/ 38 w 179"/>
                <a:gd name="T11" fmla="*/ 9 h 60"/>
                <a:gd name="T12" fmla="*/ 38 w 179"/>
                <a:gd name="T13" fmla="*/ 4 h 60"/>
                <a:gd name="T14" fmla="*/ 34 w 179"/>
                <a:gd name="T15" fmla="*/ 0 h 60"/>
                <a:gd name="T16" fmla="*/ 4 w 179"/>
                <a:gd name="T17" fmla="*/ 0 h 60"/>
                <a:gd name="T18" fmla="*/ 0 w 179"/>
                <a:gd name="T19" fmla="*/ 4 h 60"/>
                <a:gd name="T20" fmla="*/ 0 w 179"/>
                <a:gd name="T21" fmla="*/ 57 h 60"/>
                <a:gd name="T22" fmla="*/ 4 w 179"/>
                <a:gd name="T23" fmla="*/ 60 h 60"/>
                <a:gd name="T24" fmla="*/ 34 w 179"/>
                <a:gd name="T25" fmla="*/ 60 h 60"/>
                <a:gd name="T26" fmla="*/ 38 w 179"/>
                <a:gd name="T27" fmla="*/ 57 h 60"/>
                <a:gd name="T28" fmla="*/ 38 w 179"/>
                <a:gd name="T29" fmla="*/ 49 h 60"/>
                <a:gd name="T30" fmla="*/ 38 w 179"/>
                <a:gd name="T31" fmla="*/ 49 h 60"/>
                <a:gd name="T32" fmla="*/ 54 w 179"/>
                <a:gd name="T33" fmla="*/ 47 h 60"/>
                <a:gd name="T34" fmla="*/ 107 w 179"/>
                <a:gd name="T35" fmla="*/ 59 h 60"/>
                <a:gd name="T36" fmla="*/ 127 w 179"/>
                <a:gd name="T37" fmla="*/ 56 h 60"/>
                <a:gd name="T38" fmla="*/ 171 w 179"/>
                <a:gd name="T39" fmla="*/ 36 h 60"/>
                <a:gd name="T40" fmla="*/ 179 w 179"/>
                <a:gd name="T41" fmla="*/ 25 h 60"/>
                <a:gd name="T42" fmla="*/ 173 w 179"/>
                <a:gd name="T43" fmla="*/ 13 h 60"/>
                <a:gd name="T44" fmla="*/ 30 w 179"/>
                <a:gd name="T45" fmla="*/ 53 h 60"/>
                <a:gd name="T46" fmla="*/ 8 w 179"/>
                <a:gd name="T47" fmla="*/ 53 h 60"/>
                <a:gd name="T48" fmla="*/ 8 w 179"/>
                <a:gd name="T49" fmla="*/ 8 h 60"/>
                <a:gd name="T50" fmla="*/ 30 w 179"/>
                <a:gd name="T51" fmla="*/ 8 h 60"/>
                <a:gd name="T52" fmla="*/ 30 w 179"/>
                <a:gd name="T53" fmla="*/ 53 h 60"/>
                <a:gd name="T54" fmla="*/ 168 w 179"/>
                <a:gd name="T55" fmla="*/ 29 h 60"/>
                <a:gd name="T56" fmla="*/ 124 w 179"/>
                <a:gd name="T57" fmla="*/ 49 h 60"/>
                <a:gd name="T58" fmla="*/ 57 w 179"/>
                <a:gd name="T59" fmla="*/ 40 h 60"/>
                <a:gd name="T60" fmla="*/ 38 w 179"/>
                <a:gd name="T61" fmla="*/ 41 h 60"/>
                <a:gd name="T62" fmla="*/ 38 w 179"/>
                <a:gd name="T63" fmla="*/ 16 h 60"/>
                <a:gd name="T64" fmla="*/ 81 w 179"/>
                <a:gd name="T65" fmla="*/ 16 h 60"/>
                <a:gd name="T66" fmla="*/ 122 w 179"/>
                <a:gd name="T67" fmla="*/ 28 h 60"/>
                <a:gd name="T68" fmla="*/ 126 w 179"/>
                <a:gd name="T69" fmla="*/ 31 h 60"/>
                <a:gd name="T70" fmla="*/ 126 w 179"/>
                <a:gd name="T71" fmla="*/ 32 h 60"/>
                <a:gd name="T72" fmla="*/ 126 w 179"/>
                <a:gd name="T73" fmla="*/ 32 h 60"/>
                <a:gd name="T74" fmla="*/ 126 w 179"/>
                <a:gd name="T75" fmla="*/ 35 h 60"/>
                <a:gd name="T76" fmla="*/ 124 w 179"/>
                <a:gd name="T77" fmla="*/ 39 h 60"/>
                <a:gd name="T78" fmla="*/ 119 w 179"/>
                <a:gd name="T79" fmla="*/ 39 h 60"/>
                <a:gd name="T80" fmla="*/ 76 w 179"/>
                <a:gd name="T81" fmla="*/ 26 h 60"/>
                <a:gd name="T82" fmla="*/ 71 w 179"/>
                <a:gd name="T83" fmla="*/ 29 h 60"/>
                <a:gd name="T84" fmla="*/ 74 w 179"/>
                <a:gd name="T85" fmla="*/ 34 h 60"/>
                <a:gd name="T86" fmla="*/ 117 w 179"/>
                <a:gd name="T87" fmla="*/ 46 h 60"/>
                <a:gd name="T88" fmla="*/ 121 w 179"/>
                <a:gd name="T89" fmla="*/ 47 h 60"/>
                <a:gd name="T90" fmla="*/ 128 w 179"/>
                <a:gd name="T91" fmla="*/ 45 h 60"/>
                <a:gd name="T92" fmla="*/ 133 w 179"/>
                <a:gd name="T93" fmla="*/ 38 h 60"/>
                <a:gd name="T94" fmla="*/ 134 w 179"/>
                <a:gd name="T95" fmla="*/ 32 h 60"/>
                <a:gd name="T96" fmla="*/ 163 w 179"/>
                <a:gd name="T97" fmla="*/ 19 h 60"/>
                <a:gd name="T98" fmla="*/ 169 w 179"/>
                <a:gd name="T99" fmla="*/ 19 h 60"/>
                <a:gd name="T100" fmla="*/ 171 w 179"/>
                <a:gd name="T101" fmla="*/ 25 h 60"/>
                <a:gd name="T102" fmla="*/ 168 w 179"/>
                <a:gd name="T103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9" h="60">
                  <a:moveTo>
                    <a:pt x="173" y="13"/>
                  </a:moveTo>
                  <a:cubicBezTo>
                    <a:pt x="169" y="10"/>
                    <a:pt x="165" y="10"/>
                    <a:pt x="160" y="12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29" y="24"/>
                    <a:pt x="127" y="22"/>
                    <a:pt x="124" y="21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7"/>
                    <a:pt x="57" y="6"/>
                    <a:pt x="38" y="9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2"/>
                    <a:pt x="36" y="0"/>
                    <a:pt x="3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9"/>
                    <a:pt x="2" y="60"/>
                    <a:pt x="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6" y="60"/>
                    <a:pt x="38" y="59"/>
                    <a:pt x="38" y="57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3" y="47"/>
                    <a:pt x="50" y="45"/>
                    <a:pt x="54" y="47"/>
                  </a:cubicBezTo>
                  <a:cubicBezTo>
                    <a:pt x="74" y="56"/>
                    <a:pt x="93" y="59"/>
                    <a:pt x="107" y="59"/>
                  </a:cubicBezTo>
                  <a:cubicBezTo>
                    <a:pt x="116" y="59"/>
                    <a:pt x="124" y="57"/>
                    <a:pt x="127" y="5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5" y="34"/>
                    <a:pt x="178" y="30"/>
                    <a:pt x="179" y="25"/>
                  </a:cubicBezTo>
                  <a:cubicBezTo>
                    <a:pt x="179" y="21"/>
                    <a:pt x="177" y="16"/>
                    <a:pt x="173" y="13"/>
                  </a:cubicBezTo>
                  <a:close/>
                  <a:moveTo>
                    <a:pt x="30" y="53"/>
                  </a:moveTo>
                  <a:cubicBezTo>
                    <a:pt x="8" y="53"/>
                    <a:pt x="8" y="53"/>
                    <a:pt x="8" y="53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30" y="8"/>
                    <a:pt x="30" y="8"/>
                    <a:pt x="30" y="8"/>
                  </a:cubicBezTo>
                  <a:lnTo>
                    <a:pt x="30" y="53"/>
                  </a:lnTo>
                  <a:close/>
                  <a:moveTo>
                    <a:pt x="168" y="29"/>
                  </a:moveTo>
                  <a:cubicBezTo>
                    <a:pt x="124" y="49"/>
                    <a:pt x="124" y="49"/>
                    <a:pt x="124" y="49"/>
                  </a:cubicBezTo>
                  <a:cubicBezTo>
                    <a:pt x="118" y="52"/>
                    <a:pt x="90" y="55"/>
                    <a:pt x="57" y="40"/>
                  </a:cubicBezTo>
                  <a:cubicBezTo>
                    <a:pt x="52" y="37"/>
                    <a:pt x="44" y="39"/>
                    <a:pt x="38" y="41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57" y="13"/>
                    <a:pt x="75" y="15"/>
                    <a:pt x="81" y="16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4" y="29"/>
                    <a:pt x="125" y="30"/>
                    <a:pt x="126" y="31"/>
                  </a:cubicBezTo>
                  <a:cubicBezTo>
                    <a:pt x="126" y="31"/>
                    <a:pt x="126" y="32"/>
                    <a:pt x="126" y="32"/>
                  </a:cubicBezTo>
                  <a:cubicBezTo>
                    <a:pt x="126" y="32"/>
                    <a:pt x="126" y="32"/>
                    <a:pt x="126" y="32"/>
                  </a:cubicBezTo>
                  <a:cubicBezTo>
                    <a:pt x="126" y="33"/>
                    <a:pt x="126" y="34"/>
                    <a:pt x="126" y="35"/>
                  </a:cubicBezTo>
                  <a:cubicBezTo>
                    <a:pt x="126" y="37"/>
                    <a:pt x="125" y="38"/>
                    <a:pt x="124" y="39"/>
                  </a:cubicBezTo>
                  <a:cubicBezTo>
                    <a:pt x="122" y="40"/>
                    <a:pt x="121" y="40"/>
                    <a:pt x="119" y="39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4" y="26"/>
                    <a:pt x="72" y="27"/>
                    <a:pt x="71" y="29"/>
                  </a:cubicBezTo>
                  <a:cubicBezTo>
                    <a:pt x="71" y="31"/>
                    <a:pt x="72" y="33"/>
                    <a:pt x="74" y="34"/>
                  </a:cubicBezTo>
                  <a:cubicBezTo>
                    <a:pt x="117" y="46"/>
                    <a:pt x="117" y="46"/>
                    <a:pt x="117" y="46"/>
                  </a:cubicBezTo>
                  <a:cubicBezTo>
                    <a:pt x="118" y="47"/>
                    <a:pt x="120" y="47"/>
                    <a:pt x="121" y="47"/>
                  </a:cubicBezTo>
                  <a:cubicBezTo>
                    <a:pt x="123" y="47"/>
                    <a:pt x="126" y="46"/>
                    <a:pt x="128" y="45"/>
                  </a:cubicBezTo>
                  <a:cubicBezTo>
                    <a:pt x="130" y="43"/>
                    <a:pt x="132" y="41"/>
                    <a:pt x="133" y="38"/>
                  </a:cubicBezTo>
                  <a:cubicBezTo>
                    <a:pt x="134" y="36"/>
                    <a:pt x="134" y="34"/>
                    <a:pt x="134" y="32"/>
                  </a:cubicBezTo>
                  <a:cubicBezTo>
                    <a:pt x="163" y="19"/>
                    <a:pt x="163" y="19"/>
                    <a:pt x="163" y="19"/>
                  </a:cubicBezTo>
                  <a:cubicBezTo>
                    <a:pt x="165" y="18"/>
                    <a:pt x="167" y="18"/>
                    <a:pt x="169" y="19"/>
                  </a:cubicBezTo>
                  <a:cubicBezTo>
                    <a:pt x="170" y="20"/>
                    <a:pt x="171" y="23"/>
                    <a:pt x="171" y="25"/>
                  </a:cubicBezTo>
                  <a:cubicBezTo>
                    <a:pt x="171" y="27"/>
                    <a:pt x="170" y="28"/>
                    <a:pt x="16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27" name="Freeform 49">
              <a:extLst>
                <a:ext uri="{FF2B5EF4-FFF2-40B4-BE49-F238E27FC236}">
                  <a16:creationId xmlns:a16="http://schemas.microsoft.com/office/drawing/2014/main" id="{9E2A6695-04AA-B82E-F676-09EEEC992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8063" y="6710363"/>
              <a:ext cx="549275" cy="85725"/>
            </a:xfrm>
            <a:custGeom>
              <a:avLst/>
              <a:gdLst>
                <a:gd name="T0" fmla="*/ 22 w 146"/>
                <a:gd name="T1" fmla="*/ 2 h 23"/>
                <a:gd name="T2" fmla="*/ 16 w 146"/>
                <a:gd name="T3" fmla="*/ 2 h 23"/>
                <a:gd name="T4" fmla="*/ 1 w 146"/>
                <a:gd name="T5" fmla="*/ 17 h 23"/>
                <a:gd name="T6" fmla="*/ 0 w 146"/>
                <a:gd name="T7" fmla="*/ 21 h 23"/>
                <a:gd name="T8" fmla="*/ 4 w 146"/>
                <a:gd name="T9" fmla="*/ 23 h 23"/>
                <a:gd name="T10" fmla="*/ 142 w 146"/>
                <a:gd name="T11" fmla="*/ 23 h 23"/>
                <a:gd name="T12" fmla="*/ 146 w 146"/>
                <a:gd name="T13" fmla="*/ 21 h 23"/>
                <a:gd name="T14" fmla="*/ 145 w 146"/>
                <a:gd name="T15" fmla="*/ 17 h 23"/>
                <a:gd name="T16" fmla="*/ 130 w 146"/>
                <a:gd name="T17" fmla="*/ 2 h 23"/>
                <a:gd name="T18" fmla="*/ 124 w 146"/>
                <a:gd name="T19" fmla="*/ 2 h 23"/>
                <a:gd name="T20" fmla="*/ 124 w 146"/>
                <a:gd name="T21" fmla="*/ 7 h 23"/>
                <a:gd name="T22" fmla="*/ 133 w 146"/>
                <a:gd name="T23" fmla="*/ 16 h 23"/>
                <a:gd name="T24" fmla="*/ 13 w 146"/>
                <a:gd name="T25" fmla="*/ 16 h 23"/>
                <a:gd name="T26" fmla="*/ 22 w 146"/>
                <a:gd name="T27" fmla="*/ 7 h 23"/>
                <a:gd name="T28" fmla="*/ 22 w 146"/>
                <a:gd name="T2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" h="23">
                  <a:moveTo>
                    <a:pt x="22" y="2"/>
                  </a:moveTo>
                  <a:cubicBezTo>
                    <a:pt x="20" y="1"/>
                    <a:pt x="18" y="0"/>
                    <a:pt x="16" y="2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8"/>
                    <a:pt x="0" y="19"/>
                    <a:pt x="0" y="21"/>
                  </a:cubicBezTo>
                  <a:cubicBezTo>
                    <a:pt x="1" y="22"/>
                    <a:pt x="2" y="23"/>
                    <a:pt x="4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4" y="23"/>
                    <a:pt x="145" y="22"/>
                    <a:pt x="146" y="21"/>
                  </a:cubicBezTo>
                  <a:cubicBezTo>
                    <a:pt x="146" y="19"/>
                    <a:pt x="146" y="18"/>
                    <a:pt x="145" y="17"/>
                  </a:cubicBezTo>
                  <a:cubicBezTo>
                    <a:pt x="130" y="2"/>
                    <a:pt x="130" y="2"/>
                    <a:pt x="130" y="2"/>
                  </a:cubicBezTo>
                  <a:cubicBezTo>
                    <a:pt x="128" y="0"/>
                    <a:pt x="126" y="0"/>
                    <a:pt x="124" y="2"/>
                  </a:cubicBezTo>
                  <a:cubicBezTo>
                    <a:pt x="123" y="3"/>
                    <a:pt x="123" y="6"/>
                    <a:pt x="124" y="7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6"/>
                    <a:pt x="23" y="3"/>
                    <a:pt x="2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28" name="Freeform 50">
              <a:extLst>
                <a:ext uri="{FF2B5EF4-FFF2-40B4-BE49-F238E27FC236}">
                  <a16:creationId xmlns:a16="http://schemas.microsoft.com/office/drawing/2014/main" id="{A873CF81-8B85-0944-48F0-9512CA399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8063" y="6823075"/>
              <a:ext cx="549275" cy="85725"/>
            </a:xfrm>
            <a:custGeom>
              <a:avLst/>
              <a:gdLst>
                <a:gd name="T0" fmla="*/ 4 w 146"/>
                <a:gd name="T1" fmla="*/ 23 h 23"/>
                <a:gd name="T2" fmla="*/ 142 w 146"/>
                <a:gd name="T3" fmla="*/ 23 h 23"/>
                <a:gd name="T4" fmla="*/ 146 w 146"/>
                <a:gd name="T5" fmla="*/ 21 h 23"/>
                <a:gd name="T6" fmla="*/ 145 w 146"/>
                <a:gd name="T7" fmla="*/ 17 h 23"/>
                <a:gd name="T8" fmla="*/ 130 w 146"/>
                <a:gd name="T9" fmla="*/ 2 h 23"/>
                <a:gd name="T10" fmla="*/ 124 w 146"/>
                <a:gd name="T11" fmla="*/ 2 h 23"/>
                <a:gd name="T12" fmla="*/ 124 w 146"/>
                <a:gd name="T13" fmla="*/ 7 h 23"/>
                <a:gd name="T14" fmla="*/ 133 w 146"/>
                <a:gd name="T15" fmla="*/ 16 h 23"/>
                <a:gd name="T16" fmla="*/ 13 w 146"/>
                <a:gd name="T17" fmla="*/ 16 h 23"/>
                <a:gd name="T18" fmla="*/ 22 w 146"/>
                <a:gd name="T19" fmla="*/ 7 h 23"/>
                <a:gd name="T20" fmla="*/ 22 w 146"/>
                <a:gd name="T21" fmla="*/ 2 h 23"/>
                <a:gd name="T22" fmla="*/ 16 w 146"/>
                <a:gd name="T23" fmla="*/ 2 h 23"/>
                <a:gd name="T24" fmla="*/ 1 w 146"/>
                <a:gd name="T25" fmla="*/ 17 h 23"/>
                <a:gd name="T26" fmla="*/ 0 w 146"/>
                <a:gd name="T27" fmla="*/ 21 h 23"/>
                <a:gd name="T28" fmla="*/ 4 w 146"/>
                <a:gd name="T2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" h="23">
                  <a:moveTo>
                    <a:pt x="4" y="23"/>
                  </a:moveTo>
                  <a:cubicBezTo>
                    <a:pt x="142" y="23"/>
                    <a:pt x="142" y="23"/>
                    <a:pt x="142" y="23"/>
                  </a:cubicBezTo>
                  <a:cubicBezTo>
                    <a:pt x="144" y="23"/>
                    <a:pt x="145" y="22"/>
                    <a:pt x="146" y="21"/>
                  </a:cubicBezTo>
                  <a:cubicBezTo>
                    <a:pt x="146" y="19"/>
                    <a:pt x="146" y="18"/>
                    <a:pt x="145" y="17"/>
                  </a:cubicBezTo>
                  <a:cubicBezTo>
                    <a:pt x="130" y="2"/>
                    <a:pt x="130" y="2"/>
                    <a:pt x="130" y="2"/>
                  </a:cubicBezTo>
                  <a:cubicBezTo>
                    <a:pt x="128" y="0"/>
                    <a:pt x="126" y="0"/>
                    <a:pt x="124" y="2"/>
                  </a:cubicBezTo>
                  <a:cubicBezTo>
                    <a:pt x="123" y="3"/>
                    <a:pt x="123" y="6"/>
                    <a:pt x="124" y="7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6"/>
                    <a:pt x="23" y="3"/>
                    <a:pt x="22" y="2"/>
                  </a:cubicBezTo>
                  <a:cubicBezTo>
                    <a:pt x="20" y="0"/>
                    <a:pt x="18" y="0"/>
                    <a:pt x="16" y="2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8"/>
                    <a:pt x="0" y="19"/>
                    <a:pt x="0" y="21"/>
                  </a:cubicBezTo>
                  <a:cubicBezTo>
                    <a:pt x="1" y="22"/>
                    <a:pt x="2" y="23"/>
                    <a:pt x="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B054C6B2-E11A-73E9-4843-2E16C2EAF3EA}"/>
              </a:ext>
            </a:extLst>
          </p:cNvPr>
          <p:cNvGrpSpPr>
            <a:grpSpLocks noChangeAspect="1"/>
          </p:cNvGrpSpPr>
          <p:nvPr/>
        </p:nvGrpSpPr>
        <p:grpSpPr>
          <a:xfrm>
            <a:off x="1015638" y="3901978"/>
            <a:ext cx="470595" cy="472826"/>
            <a:chOff x="11021921" y="1719361"/>
            <a:chExt cx="272157" cy="273447"/>
          </a:xfrm>
        </p:grpSpPr>
        <p:sp>
          <p:nvSpPr>
            <p:cNvPr id="232" name="Freeform 42">
              <a:extLst>
                <a:ext uri="{FF2B5EF4-FFF2-40B4-BE49-F238E27FC236}">
                  <a16:creationId xmlns:a16="http://schemas.microsoft.com/office/drawing/2014/main" id="{AABFB924-A9AF-DD69-3587-BDD973F8FC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21921" y="1721296"/>
              <a:ext cx="266353" cy="268288"/>
            </a:xfrm>
            <a:custGeom>
              <a:avLst/>
              <a:gdLst>
                <a:gd name="T0" fmla="*/ 169 w 174"/>
                <a:gd name="T1" fmla="*/ 50 h 176"/>
                <a:gd name="T2" fmla="*/ 174 w 174"/>
                <a:gd name="T3" fmla="*/ 37 h 176"/>
                <a:gd name="T4" fmla="*/ 169 w 174"/>
                <a:gd name="T5" fmla="*/ 24 h 176"/>
                <a:gd name="T6" fmla="*/ 152 w 174"/>
                <a:gd name="T7" fmla="*/ 7 h 176"/>
                <a:gd name="T8" fmla="*/ 128 w 174"/>
                <a:gd name="T9" fmla="*/ 7 h 176"/>
                <a:gd name="T10" fmla="*/ 21 w 174"/>
                <a:gd name="T11" fmla="*/ 113 h 176"/>
                <a:gd name="T12" fmla="*/ 20 w 174"/>
                <a:gd name="T13" fmla="*/ 115 h 176"/>
                <a:gd name="T14" fmla="*/ 1 w 174"/>
                <a:gd name="T15" fmla="*/ 163 h 176"/>
                <a:gd name="T16" fmla="*/ 3 w 174"/>
                <a:gd name="T17" fmla="*/ 173 h 176"/>
                <a:gd name="T18" fmla="*/ 10 w 174"/>
                <a:gd name="T19" fmla="*/ 176 h 176"/>
                <a:gd name="T20" fmla="*/ 13 w 174"/>
                <a:gd name="T21" fmla="*/ 175 h 176"/>
                <a:gd name="T22" fmla="*/ 61 w 174"/>
                <a:gd name="T23" fmla="*/ 156 h 176"/>
                <a:gd name="T24" fmla="*/ 63 w 174"/>
                <a:gd name="T25" fmla="*/ 155 h 176"/>
                <a:gd name="T26" fmla="*/ 169 w 174"/>
                <a:gd name="T27" fmla="*/ 50 h 176"/>
                <a:gd name="T28" fmla="*/ 31 w 174"/>
                <a:gd name="T29" fmla="*/ 160 h 176"/>
                <a:gd name="T30" fmla="*/ 16 w 174"/>
                <a:gd name="T31" fmla="*/ 145 h 176"/>
                <a:gd name="T32" fmla="*/ 25 w 174"/>
                <a:gd name="T33" fmla="*/ 123 h 176"/>
                <a:gd name="T34" fmla="*/ 54 w 174"/>
                <a:gd name="T35" fmla="*/ 151 h 176"/>
                <a:gd name="T36" fmla="*/ 31 w 174"/>
                <a:gd name="T37" fmla="*/ 160 h 176"/>
                <a:gd name="T38" fmla="*/ 133 w 174"/>
                <a:gd name="T39" fmla="*/ 12 h 176"/>
                <a:gd name="T40" fmla="*/ 146 w 174"/>
                <a:gd name="T41" fmla="*/ 12 h 176"/>
                <a:gd name="T42" fmla="*/ 163 w 174"/>
                <a:gd name="T43" fmla="*/ 29 h 176"/>
                <a:gd name="T44" fmla="*/ 167 w 174"/>
                <a:gd name="T45" fmla="*/ 37 h 176"/>
                <a:gd name="T46" fmla="*/ 163 w 174"/>
                <a:gd name="T47" fmla="*/ 45 h 176"/>
                <a:gd name="T48" fmla="*/ 61 w 174"/>
                <a:gd name="T49" fmla="*/ 147 h 176"/>
                <a:gd name="T50" fmla="*/ 50 w 174"/>
                <a:gd name="T51" fmla="*/ 137 h 176"/>
                <a:gd name="T52" fmla="*/ 134 w 174"/>
                <a:gd name="T53" fmla="*/ 53 h 176"/>
                <a:gd name="T54" fmla="*/ 134 w 174"/>
                <a:gd name="T55" fmla="*/ 47 h 176"/>
                <a:gd name="T56" fmla="*/ 129 w 174"/>
                <a:gd name="T57" fmla="*/ 47 h 176"/>
                <a:gd name="T58" fmla="*/ 45 w 174"/>
                <a:gd name="T59" fmla="*/ 132 h 176"/>
                <a:gd name="T60" fmla="*/ 29 w 174"/>
                <a:gd name="T61" fmla="*/ 116 h 176"/>
                <a:gd name="T62" fmla="*/ 133 w 174"/>
                <a:gd name="T63" fmla="*/ 12 h 176"/>
                <a:gd name="T64" fmla="*/ 10 w 174"/>
                <a:gd name="T65" fmla="*/ 168 h 176"/>
                <a:gd name="T66" fmla="*/ 9 w 174"/>
                <a:gd name="T67" fmla="*/ 168 h 176"/>
                <a:gd name="T68" fmla="*/ 8 w 174"/>
                <a:gd name="T69" fmla="*/ 166 h 176"/>
                <a:gd name="T70" fmla="*/ 13 w 174"/>
                <a:gd name="T71" fmla="*/ 153 h 176"/>
                <a:gd name="T72" fmla="*/ 24 w 174"/>
                <a:gd name="T73" fmla="*/ 163 h 176"/>
                <a:gd name="T74" fmla="*/ 10 w 174"/>
                <a:gd name="T75" fmla="*/ 16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176">
                  <a:moveTo>
                    <a:pt x="169" y="50"/>
                  </a:moveTo>
                  <a:cubicBezTo>
                    <a:pt x="172" y="47"/>
                    <a:pt x="174" y="42"/>
                    <a:pt x="174" y="37"/>
                  </a:cubicBezTo>
                  <a:cubicBezTo>
                    <a:pt x="174" y="32"/>
                    <a:pt x="172" y="27"/>
                    <a:pt x="169" y="24"/>
                  </a:cubicBezTo>
                  <a:cubicBezTo>
                    <a:pt x="152" y="7"/>
                    <a:pt x="152" y="7"/>
                    <a:pt x="152" y="7"/>
                  </a:cubicBezTo>
                  <a:cubicBezTo>
                    <a:pt x="145" y="0"/>
                    <a:pt x="134" y="0"/>
                    <a:pt x="128" y="7"/>
                  </a:cubicBezTo>
                  <a:cubicBezTo>
                    <a:pt x="21" y="113"/>
                    <a:pt x="21" y="113"/>
                    <a:pt x="21" y="113"/>
                  </a:cubicBezTo>
                  <a:cubicBezTo>
                    <a:pt x="21" y="114"/>
                    <a:pt x="20" y="115"/>
                    <a:pt x="20" y="115"/>
                  </a:cubicBezTo>
                  <a:cubicBezTo>
                    <a:pt x="19" y="119"/>
                    <a:pt x="14" y="130"/>
                    <a:pt x="1" y="163"/>
                  </a:cubicBezTo>
                  <a:cubicBezTo>
                    <a:pt x="0" y="166"/>
                    <a:pt x="1" y="170"/>
                    <a:pt x="3" y="173"/>
                  </a:cubicBezTo>
                  <a:cubicBezTo>
                    <a:pt x="5" y="175"/>
                    <a:pt x="8" y="176"/>
                    <a:pt x="10" y="176"/>
                  </a:cubicBezTo>
                  <a:cubicBezTo>
                    <a:pt x="11" y="176"/>
                    <a:pt x="12" y="176"/>
                    <a:pt x="13" y="175"/>
                  </a:cubicBezTo>
                  <a:cubicBezTo>
                    <a:pt x="47" y="162"/>
                    <a:pt x="57" y="158"/>
                    <a:pt x="61" y="156"/>
                  </a:cubicBezTo>
                  <a:cubicBezTo>
                    <a:pt x="62" y="156"/>
                    <a:pt x="63" y="156"/>
                    <a:pt x="63" y="155"/>
                  </a:cubicBezTo>
                  <a:lnTo>
                    <a:pt x="169" y="50"/>
                  </a:lnTo>
                  <a:close/>
                  <a:moveTo>
                    <a:pt x="31" y="160"/>
                  </a:moveTo>
                  <a:cubicBezTo>
                    <a:pt x="16" y="145"/>
                    <a:pt x="16" y="145"/>
                    <a:pt x="16" y="145"/>
                  </a:cubicBezTo>
                  <a:cubicBezTo>
                    <a:pt x="20" y="136"/>
                    <a:pt x="23" y="128"/>
                    <a:pt x="25" y="123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49" y="153"/>
                    <a:pt x="40" y="157"/>
                    <a:pt x="31" y="160"/>
                  </a:cubicBezTo>
                  <a:close/>
                  <a:moveTo>
                    <a:pt x="133" y="12"/>
                  </a:moveTo>
                  <a:cubicBezTo>
                    <a:pt x="137" y="8"/>
                    <a:pt x="143" y="8"/>
                    <a:pt x="146" y="12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5" y="31"/>
                    <a:pt x="167" y="34"/>
                    <a:pt x="167" y="37"/>
                  </a:cubicBezTo>
                  <a:cubicBezTo>
                    <a:pt x="167" y="40"/>
                    <a:pt x="165" y="43"/>
                    <a:pt x="163" y="45"/>
                  </a:cubicBezTo>
                  <a:cubicBezTo>
                    <a:pt x="61" y="147"/>
                    <a:pt x="61" y="147"/>
                    <a:pt x="61" y="147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6" y="51"/>
                    <a:pt x="136" y="49"/>
                    <a:pt x="134" y="47"/>
                  </a:cubicBezTo>
                  <a:cubicBezTo>
                    <a:pt x="133" y="46"/>
                    <a:pt x="131" y="46"/>
                    <a:pt x="129" y="47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29" y="116"/>
                    <a:pt x="29" y="116"/>
                    <a:pt x="29" y="116"/>
                  </a:cubicBezTo>
                  <a:lnTo>
                    <a:pt x="133" y="12"/>
                  </a:lnTo>
                  <a:close/>
                  <a:moveTo>
                    <a:pt x="10" y="168"/>
                  </a:moveTo>
                  <a:cubicBezTo>
                    <a:pt x="10" y="168"/>
                    <a:pt x="9" y="168"/>
                    <a:pt x="9" y="168"/>
                  </a:cubicBezTo>
                  <a:cubicBezTo>
                    <a:pt x="8" y="167"/>
                    <a:pt x="8" y="167"/>
                    <a:pt x="8" y="166"/>
                  </a:cubicBezTo>
                  <a:cubicBezTo>
                    <a:pt x="10" y="162"/>
                    <a:pt x="12" y="157"/>
                    <a:pt x="13" y="153"/>
                  </a:cubicBezTo>
                  <a:cubicBezTo>
                    <a:pt x="24" y="163"/>
                    <a:pt x="24" y="163"/>
                    <a:pt x="24" y="163"/>
                  </a:cubicBezTo>
                  <a:cubicBezTo>
                    <a:pt x="19" y="165"/>
                    <a:pt x="14" y="167"/>
                    <a:pt x="1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33" name="Freeform 43">
              <a:extLst>
                <a:ext uri="{FF2B5EF4-FFF2-40B4-BE49-F238E27FC236}">
                  <a16:creationId xmlns:a16="http://schemas.microsoft.com/office/drawing/2014/main" id="{CEEC5A4C-4695-FACF-1346-7A6390014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1921" y="1719361"/>
              <a:ext cx="132854" cy="132854"/>
            </a:xfrm>
            <a:custGeom>
              <a:avLst/>
              <a:gdLst>
                <a:gd name="T0" fmla="*/ 36 w 87"/>
                <a:gd name="T1" fmla="*/ 86 h 87"/>
                <a:gd name="T2" fmla="*/ 39 w 87"/>
                <a:gd name="T3" fmla="*/ 87 h 87"/>
                <a:gd name="T4" fmla="*/ 41 w 87"/>
                <a:gd name="T5" fmla="*/ 86 h 87"/>
                <a:gd name="T6" fmla="*/ 41 w 87"/>
                <a:gd name="T7" fmla="*/ 80 h 87"/>
                <a:gd name="T8" fmla="*/ 36 w 87"/>
                <a:gd name="T9" fmla="*/ 75 h 87"/>
                <a:gd name="T10" fmla="*/ 43 w 87"/>
                <a:gd name="T11" fmla="*/ 68 h 87"/>
                <a:gd name="T12" fmla="*/ 43 w 87"/>
                <a:gd name="T13" fmla="*/ 63 h 87"/>
                <a:gd name="T14" fmla="*/ 38 w 87"/>
                <a:gd name="T15" fmla="*/ 63 h 87"/>
                <a:gd name="T16" fmla="*/ 31 w 87"/>
                <a:gd name="T17" fmla="*/ 70 h 87"/>
                <a:gd name="T18" fmla="*/ 23 w 87"/>
                <a:gd name="T19" fmla="*/ 62 h 87"/>
                <a:gd name="T20" fmla="*/ 45 w 87"/>
                <a:gd name="T21" fmla="*/ 41 h 87"/>
                <a:gd name="T22" fmla="*/ 45 w 87"/>
                <a:gd name="T23" fmla="*/ 35 h 87"/>
                <a:gd name="T24" fmla="*/ 39 w 87"/>
                <a:gd name="T25" fmla="*/ 35 h 87"/>
                <a:gd name="T26" fmla="*/ 18 w 87"/>
                <a:gd name="T27" fmla="*/ 57 h 87"/>
                <a:gd name="T28" fmla="*/ 9 w 87"/>
                <a:gd name="T29" fmla="*/ 48 h 87"/>
                <a:gd name="T30" fmla="*/ 48 w 87"/>
                <a:gd name="T31" fmla="*/ 10 h 87"/>
                <a:gd name="T32" fmla="*/ 80 w 87"/>
                <a:gd name="T33" fmla="*/ 42 h 87"/>
                <a:gd name="T34" fmla="*/ 85 w 87"/>
                <a:gd name="T35" fmla="*/ 42 h 87"/>
                <a:gd name="T36" fmla="*/ 85 w 87"/>
                <a:gd name="T37" fmla="*/ 37 h 87"/>
                <a:gd name="T38" fmla="*/ 50 w 87"/>
                <a:gd name="T39" fmla="*/ 2 h 87"/>
                <a:gd name="T40" fmla="*/ 48 w 87"/>
                <a:gd name="T41" fmla="*/ 0 h 87"/>
                <a:gd name="T42" fmla="*/ 45 w 87"/>
                <a:gd name="T43" fmla="*/ 2 h 87"/>
                <a:gd name="T44" fmla="*/ 1 w 87"/>
                <a:gd name="T45" fmla="*/ 45 h 87"/>
                <a:gd name="T46" fmla="*/ 1 w 87"/>
                <a:gd name="T47" fmla="*/ 51 h 87"/>
                <a:gd name="T48" fmla="*/ 36 w 87"/>
                <a:gd name="T49" fmla="*/ 8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" h="87">
                  <a:moveTo>
                    <a:pt x="36" y="86"/>
                  </a:moveTo>
                  <a:cubicBezTo>
                    <a:pt x="37" y="86"/>
                    <a:pt x="38" y="87"/>
                    <a:pt x="39" y="87"/>
                  </a:cubicBezTo>
                  <a:cubicBezTo>
                    <a:pt x="40" y="87"/>
                    <a:pt x="41" y="86"/>
                    <a:pt x="41" y="86"/>
                  </a:cubicBezTo>
                  <a:cubicBezTo>
                    <a:pt x="43" y="84"/>
                    <a:pt x="43" y="82"/>
                    <a:pt x="41" y="80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5" y="67"/>
                    <a:pt x="45" y="64"/>
                    <a:pt x="43" y="63"/>
                  </a:cubicBezTo>
                  <a:cubicBezTo>
                    <a:pt x="42" y="61"/>
                    <a:pt x="39" y="61"/>
                    <a:pt x="38" y="63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6" y="39"/>
                    <a:pt x="46" y="37"/>
                    <a:pt x="45" y="35"/>
                  </a:cubicBezTo>
                  <a:cubicBezTo>
                    <a:pt x="43" y="34"/>
                    <a:pt x="41" y="34"/>
                    <a:pt x="39" y="35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1" y="43"/>
                    <a:pt x="84" y="43"/>
                    <a:pt x="85" y="42"/>
                  </a:cubicBezTo>
                  <a:cubicBezTo>
                    <a:pt x="87" y="40"/>
                    <a:pt x="87" y="38"/>
                    <a:pt x="85" y="37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47" y="0"/>
                    <a:pt x="46" y="1"/>
                    <a:pt x="45" y="2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7"/>
                    <a:pt x="0" y="49"/>
                    <a:pt x="1" y="51"/>
                  </a:cubicBezTo>
                  <a:lnTo>
                    <a:pt x="36" y="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34" name="Freeform 44">
              <a:extLst>
                <a:ext uri="{FF2B5EF4-FFF2-40B4-BE49-F238E27FC236}">
                  <a16:creationId xmlns:a16="http://schemas.microsoft.com/office/drawing/2014/main" id="{660E70C0-8F2B-0A8C-F0E0-B8D79592B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1224" y="1858664"/>
              <a:ext cx="132854" cy="134144"/>
            </a:xfrm>
            <a:custGeom>
              <a:avLst/>
              <a:gdLst>
                <a:gd name="T0" fmla="*/ 86 w 87"/>
                <a:gd name="T1" fmla="*/ 38 h 88"/>
                <a:gd name="T2" fmla="*/ 50 w 87"/>
                <a:gd name="T3" fmla="*/ 2 h 88"/>
                <a:gd name="T4" fmla="*/ 45 w 87"/>
                <a:gd name="T5" fmla="*/ 2 h 88"/>
                <a:gd name="T6" fmla="*/ 45 w 87"/>
                <a:gd name="T7" fmla="*/ 7 h 88"/>
                <a:gd name="T8" fmla="*/ 78 w 87"/>
                <a:gd name="T9" fmla="*/ 40 h 88"/>
                <a:gd name="T10" fmla="*/ 40 w 87"/>
                <a:gd name="T11" fmla="*/ 79 h 88"/>
                <a:gd name="T12" fmla="*/ 31 w 87"/>
                <a:gd name="T13" fmla="*/ 70 h 88"/>
                <a:gd name="T14" fmla="*/ 53 w 87"/>
                <a:gd name="T15" fmla="*/ 49 h 88"/>
                <a:gd name="T16" fmla="*/ 53 w 87"/>
                <a:gd name="T17" fmla="*/ 44 h 88"/>
                <a:gd name="T18" fmla="*/ 48 w 87"/>
                <a:gd name="T19" fmla="*/ 44 h 88"/>
                <a:gd name="T20" fmla="*/ 26 w 87"/>
                <a:gd name="T21" fmla="*/ 65 h 88"/>
                <a:gd name="T22" fmla="*/ 18 w 87"/>
                <a:gd name="T23" fmla="*/ 57 h 88"/>
                <a:gd name="T24" fmla="*/ 25 w 87"/>
                <a:gd name="T25" fmla="*/ 50 h 88"/>
                <a:gd name="T26" fmla="*/ 25 w 87"/>
                <a:gd name="T27" fmla="*/ 44 h 88"/>
                <a:gd name="T28" fmla="*/ 20 w 87"/>
                <a:gd name="T29" fmla="*/ 44 h 88"/>
                <a:gd name="T30" fmla="*/ 12 w 87"/>
                <a:gd name="T31" fmla="*/ 51 h 88"/>
                <a:gd name="T32" fmla="*/ 6 w 87"/>
                <a:gd name="T33" fmla="*/ 45 h 88"/>
                <a:gd name="T34" fmla="*/ 1 w 87"/>
                <a:gd name="T35" fmla="*/ 45 h 88"/>
                <a:gd name="T36" fmla="*/ 1 w 87"/>
                <a:gd name="T37" fmla="*/ 51 h 88"/>
                <a:gd name="T38" fmla="*/ 37 w 87"/>
                <a:gd name="T39" fmla="*/ 87 h 88"/>
                <a:gd name="T40" fmla="*/ 40 w 87"/>
                <a:gd name="T41" fmla="*/ 88 h 88"/>
                <a:gd name="T42" fmla="*/ 42 w 87"/>
                <a:gd name="T43" fmla="*/ 87 h 88"/>
                <a:gd name="T44" fmla="*/ 86 w 87"/>
                <a:gd name="T45" fmla="*/ 43 h 88"/>
                <a:gd name="T46" fmla="*/ 87 w 87"/>
                <a:gd name="T47" fmla="*/ 40 h 88"/>
                <a:gd name="T48" fmla="*/ 86 w 87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" h="88">
                  <a:moveTo>
                    <a:pt x="86" y="38"/>
                  </a:moveTo>
                  <a:cubicBezTo>
                    <a:pt x="50" y="2"/>
                    <a:pt x="50" y="2"/>
                    <a:pt x="50" y="2"/>
                  </a:cubicBezTo>
                  <a:cubicBezTo>
                    <a:pt x="49" y="0"/>
                    <a:pt x="46" y="0"/>
                    <a:pt x="45" y="2"/>
                  </a:cubicBezTo>
                  <a:cubicBezTo>
                    <a:pt x="43" y="3"/>
                    <a:pt x="43" y="5"/>
                    <a:pt x="45" y="7"/>
                  </a:cubicBezTo>
                  <a:cubicBezTo>
                    <a:pt x="78" y="40"/>
                    <a:pt x="78" y="40"/>
                    <a:pt x="78" y="40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4" y="47"/>
                    <a:pt x="54" y="45"/>
                    <a:pt x="53" y="44"/>
                  </a:cubicBezTo>
                  <a:cubicBezTo>
                    <a:pt x="51" y="42"/>
                    <a:pt x="49" y="42"/>
                    <a:pt x="48" y="44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48"/>
                    <a:pt x="26" y="46"/>
                    <a:pt x="25" y="44"/>
                  </a:cubicBezTo>
                  <a:cubicBezTo>
                    <a:pt x="23" y="43"/>
                    <a:pt x="21" y="43"/>
                    <a:pt x="20" y="44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4"/>
                    <a:pt x="3" y="44"/>
                    <a:pt x="1" y="45"/>
                  </a:cubicBezTo>
                  <a:cubicBezTo>
                    <a:pt x="0" y="47"/>
                    <a:pt x="0" y="49"/>
                    <a:pt x="1" y="51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8" y="87"/>
                    <a:pt x="39" y="88"/>
                    <a:pt x="40" y="88"/>
                  </a:cubicBezTo>
                  <a:cubicBezTo>
                    <a:pt x="41" y="88"/>
                    <a:pt x="42" y="87"/>
                    <a:pt x="42" y="87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7" y="42"/>
                    <a:pt x="87" y="41"/>
                    <a:pt x="87" y="40"/>
                  </a:cubicBezTo>
                  <a:cubicBezTo>
                    <a:pt x="87" y="39"/>
                    <a:pt x="87" y="38"/>
                    <a:pt x="86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148" tIns="18574" rIns="37148" bIns="18574" numCol="1" anchor="t" anchorCtr="0" compatLnSpc="1">
              <a:prstTxWarp prst="textNoShape">
                <a:avLst/>
              </a:prstTxWarp>
            </a:bodyPr>
            <a:lstStyle/>
            <a:p>
              <a:pPr defTabSz="742949"/>
              <a:endParaRPr lang="en-US" sz="1463" dirty="0">
                <a:solidFill>
                  <a:srgbClr val="FFFFFF"/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DEDD4D12-D348-C190-8D97-0B1EA8619482}"/>
              </a:ext>
            </a:extLst>
          </p:cNvPr>
          <p:cNvSpPr txBox="1"/>
          <p:nvPr/>
        </p:nvSpPr>
        <p:spPr>
          <a:xfrm>
            <a:off x="8526009" y="6546563"/>
            <a:ext cx="35617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All data based on 2022 numbers not any forecasted increases</a:t>
            </a:r>
          </a:p>
        </p:txBody>
      </p:sp>
    </p:spTree>
    <p:extLst>
      <p:ext uri="{BB962C8B-B14F-4D97-AF65-F5344CB8AC3E}">
        <p14:creationId xmlns:p14="http://schemas.microsoft.com/office/powerpoint/2010/main" val="177923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23756</TotalTime>
  <Words>668</Words>
  <Application>Microsoft Macintosh PowerPoint</Application>
  <PresentationFormat>Widescreen</PresentationFormat>
  <Paragraphs>131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Lato</vt:lpstr>
      <vt:lpstr>Lato Light</vt:lpstr>
      <vt:lpstr>Lato Regular</vt:lpstr>
      <vt:lpstr>Lato Thin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Atwater</dc:creator>
  <cp:lastModifiedBy>Tracey Atwater</cp:lastModifiedBy>
  <cp:revision>85</cp:revision>
  <cp:lastPrinted>2022-01-20T16:43:13Z</cp:lastPrinted>
  <dcterms:created xsi:type="dcterms:W3CDTF">2022-01-16T23:36:39Z</dcterms:created>
  <dcterms:modified xsi:type="dcterms:W3CDTF">2023-04-26T07:48:07Z</dcterms:modified>
</cp:coreProperties>
</file>